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oleObject14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notesSlides/notesSlide2.xml" ContentType="application/vnd.openxmlformats-officedocument.presentationml.notesSlide+xml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embeddings/oleObject25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embeddings/oleObject38.bin" ContentType="application/vnd.openxmlformats-officedocument.oleObject"/>
  <Override PartName="/ppt/embeddings/oleObject39.bin" ContentType="application/vnd.openxmlformats-officedocument.oleObject"/>
  <Override PartName="/ppt/embeddings/oleObject40.bin" ContentType="application/vnd.openxmlformats-officedocument.oleObject"/>
  <Override PartName="/ppt/notesSlides/notesSlide3.xml" ContentType="application/vnd.openxmlformats-officedocument.presentationml.notesSlide+xml"/>
  <Override PartName="/ppt/embeddings/oleObject41.bin" ContentType="application/vnd.openxmlformats-officedocument.oleObject"/>
  <Override PartName="/ppt/embeddings/oleObject42.bin" ContentType="application/vnd.openxmlformats-officedocument.oleObject"/>
  <Override PartName="/ppt/embeddings/oleObject43.bin" ContentType="application/vnd.openxmlformats-officedocument.oleObject"/>
  <Override PartName="/ppt/embeddings/oleObject44.bin" ContentType="application/vnd.openxmlformats-officedocument.oleObject"/>
  <Override PartName="/ppt/embeddings/oleObject45.bin" ContentType="application/vnd.openxmlformats-officedocument.oleObject"/>
  <Override PartName="/ppt/embeddings/oleObject46.bin" ContentType="application/vnd.openxmlformats-officedocument.oleObject"/>
  <Override PartName="/ppt/embeddings/oleObject47.bin" ContentType="application/vnd.openxmlformats-officedocument.oleObject"/>
  <Override PartName="/ppt/embeddings/oleObject48.bin" ContentType="application/vnd.openxmlformats-officedocument.oleObject"/>
  <Override PartName="/ppt/embeddings/oleObject49.bin" ContentType="application/vnd.openxmlformats-officedocument.oleObject"/>
  <Override PartName="/ppt/embeddings/oleObject50.bin" ContentType="application/vnd.openxmlformats-officedocument.oleObject"/>
  <Override PartName="/ppt/embeddings/oleObject51.bin" ContentType="application/vnd.openxmlformats-officedocument.oleObject"/>
  <Override PartName="/ppt/embeddings/oleObject52.bin" ContentType="application/vnd.openxmlformats-officedocument.oleObject"/>
  <Override PartName="/ppt/embeddings/oleObject53.bin" ContentType="application/vnd.openxmlformats-officedocument.oleObject"/>
  <Override PartName="/ppt/embeddings/oleObject54.bin" ContentType="application/vnd.openxmlformats-officedocument.oleObject"/>
  <Override PartName="/ppt/embeddings/oleObject55.bin" ContentType="application/vnd.openxmlformats-officedocument.oleObject"/>
  <Override PartName="/ppt/embeddings/oleObject56.bin" ContentType="application/vnd.openxmlformats-officedocument.oleObject"/>
  <Override PartName="/ppt/embeddings/oleObject57.bin" ContentType="application/vnd.openxmlformats-officedocument.oleObject"/>
  <Override PartName="/ppt/embeddings/oleObject58.bin" ContentType="application/vnd.openxmlformats-officedocument.oleObject"/>
  <Override PartName="/ppt/embeddings/oleObject59.bin" ContentType="application/vnd.openxmlformats-officedocument.oleObject"/>
  <Override PartName="/ppt/embeddings/oleObject60.bin" ContentType="application/vnd.openxmlformats-officedocument.oleObject"/>
  <Override PartName="/ppt/embeddings/oleObject61.bin" ContentType="application/vnd.openxmlformats-officedocument.oleObject"/>
  <Override PartName="/ppt/embeddings/oleObject62.bin" ContentType="application/vnd.openxmlformats-officedocument.oleObject"/>
  <Override PartName="/ppt/embeddings/oleObject63.bin" ContentType="application/vnd.openxmlformats-officedocument.oleObject"/>
  <Override PartName="/ppt/embeddings/oleObject64.bin" ContentType="application/vnd.openxmlformats-officedocument.oleObject"/>
  <Override PartName="/ppt/embeddings/oleObject65.bin" ContentType="application/vnd.openxmlformats-officedocument.oleObject"/>
  <Override PartName="/ppt/embeddings/oleObject66.bin" ContentType="application/vnd.openxmlformats-officedocument.oleObject"/>
  <Override PartName="/ppt/embeddings/oleObject67.bin" ContentType="application/vnd.openxmlformats-officedocument.oleObject"/>
  <Override PartName="/ppt/embeddings/oleObject68.bin" ContentType="application/vnd.openxmlformats-officedocument.oleObject"/>
  <Override PartName="/ppt/embeddings/oleObject69.bin" ContentType="application/vnd.openxmlformats-officedocument.oleObject"/>
  <Override PartName="/ppt/embeddings/oleObject70.bin" ContentType="application/vnd.openxmlformats-officedocument.oleObject"/>
  <Override PartName="/ppt/embeddings/oleObject71.bin" ContentType="application/vnd.openxmlformats-officedocument.oleObject"/>
  <Override PartName="/ppt/embeddings/oleObject72.bin" ContentType="application/vnd.openxmlformats-officedocument.oleObject"/>
  <Override PartName="/ppt/embeddings/oleObject73.bin" ContentType="application/vnd.openxmlformats-officedocument.oleObject"/>
  <Override PartName="/ppt/embeddings/oleObject74.bin" ContentType="application/vnd.openxmlformats-officedocument.oleObject"/>
  <Override PartName="/ppt/embeddings/oleObject75.bin" ContentType="application/vnd.openxmlformats-officedocument.oleObject"/>
  <Override PartName="/ppt/embeddings/oleObject76.bin" ContentType="application/vnd.openxmlformats-officedocument.oleObject"/>
  <Override PartName="/ppt/embeddings/oleObject77.bin" ContentType="application/vnd.openxmlformats-officedocument.oleObject"/>
  <Override PartName="/ppt/embeddings/oleObject78.bin" ContentType="application/vnd.openxmlformats-officedocument.oleObject"/>
  <Override PartName="/ppt/embeddings/oleObject79.bin" ContentType="application/vnd.openxmlformats-officedocument.oleObject"/>
  <Override PartName="/ppt/embeddings/oleObject80.bin" ContentType="application/vnd.openxmlformats-officedocument.oleObject"/>
  <Override PartName="/ppt/embeddings/oleObject81.bin" ContentType="application/vnd.openxmlformats-officedocument.oleObject"/>
  <Override PartName="/ppt/embeddings/oleObject82.bin" ContentType="application/vnd.openxmlformats-officedocument.oleObject"/>
  <Override PartName="/ppt/notesSlides/notesSlide4.xml" ContentType="application/vnd.openxmlformats-officedocument.presentationml.notesSlide+xml"/>
  <Override PartName="/ppt/embeddings/oleObject83.bin" ContentType="application/vnd.openxmlformats-officedocument.oleObject"/>
  <Override PartName="/ppt/embeddings/oleObject84.bin" ContentType="application/vnd.openxmlformats-officedocument.oleObject"/>
  <Override PartName="/ppt/embeddings/oleObject85.bin" ContentType="application/vnd.openxmlformats-officedocument.oleObject"/>
  <Override PartName="/ppt/embeddings/oleObject86.bin" ContentType="application/vnd.openxmlformats-officedocument.oleObject"/>
  <Override PartName="/ppt/embeddings/oleObject87.bin" ContentType="application/vnd.openxmlformats-officedocument.oleObject"/>
  <Override PartName="/ppt/embeddings/oleObject88.bin" ContentType="application/vnd.openxmlformats-officedocument.oleObject"/>
  <Override PartName="/ppt/embeddings/oleObject89.bin" ContentType="application/vnd.openxmlformats-officedocument.oleObject"/>
  <Override PartName="/ppt/embeddings/oleObject90.bin" ContentType="application/vnd.openxmlformats-officedocument.oleObject"/>
  <Override PartName="/ppt/embeddings/oleObject91.bin" ContentType="application/vnd.openxmlformats-officedocument.oleObject"/>
  <Override PartName="/ppt/embeddings/oleObject92.bin" ContentType="application/vnd.openxmlformats-officedocument.oleObject"/>
  <Override PartName="/ppt/embeddings/oleObject93.bin" ContentType="application/vnd.openxmlformats-officedocument.oleObject"/>
  <Override PartName="/ppt/embeddings/oleObject94.bin" ContentType="application/vnd.openxmlformats-officedocument.oleObject"/>
  <Override PartName="/ppt/embeddings/oleObject95.bin" ContentType="application/vnd.openxmlformats-officedocument.oleObject"/>
  <Override PartName="/ppt/embeddings/oleObject96.bin" ContentType="application/vnd.openxmlformats-officedocument.oleObject"/>
  <Override PartName="/ppt/embeddings/oleObject97.bin" ContentType="application/vnd.openxmlformats-officedocument.oleObject"/>
  <Override PartName="/ppt/embeddings/oleObject98.bin" ContentType="application/vnd.openxmlformats-officedocument.oleObject"/>
  <Override PartName="/ppt/embeddings/oleObject99.bin" ContentType="application/vnd.openxmlformats-officedocument.oleObject"/>
  <Override PartName="/ppt/embeddings/oleObject100.bin" ContentType="application/vnd.openxmlformats-officedocument.oleObject"/>
  <Override PartName="/ppt/embeddings/oleObject101.bin" ContentType="application/vnd.openxmlformats-officedocument.oleObject"/>
  <Override PartName="/ppt/embeddings/oleObject102.bin" ContentType="application/vnd.openxmlformats-officedocument.oleObject"/>
  <Override PartName="/ppt/embeddings/oleObject103.bin" ContentType="application/vnd.openxmlformats-officedocument.oleObject"/>
  <Override PartName="/ppt/embeddings/oleObject104.bin" ContentType="application/vnd.openxmlformats-officedocument.oleObject"/>
  <Override PartName="/ppt/embeddings/oleObject105.bin" ContentType="application/vnd.openxmlformats-officedocument.oleObject"/>
  <Override PartName="/ppt/embeddings/oleObject106.bin" ContentType="application/vnd.openxmlformats-officedocument.oleObject"/>
  <Override PartName="/ppt/embeddings/oleObject107.bin" ContentType="application/vnd.openxmlformats-officedocument.oleObject"/>
  <Override PartName="/ppt/embeddings/oleObject108.bin" ContentType="application/vnd.openxmlformats-officedocument.oleObject"/>
  <Override PartName="/ppt/embeddings/oleObject109.bin" ContentType="application/vnd.openxmlformats-officedocument.oleObject"/>
  <Override PartName="/ppt/embeddings/oleObject110.bin" ContentType="application/vnd.openxmlformats-officedocument.oleObject"/>
  <Override PartName="/ppt/embeddings/oleObject111.bin" ContentType="application/vnd.openxmlformats-officedocument.oleObject"/>
  <Override PartName="/ppt/embeddings/oleObject112.bin" ContentType="application/vnd.openxmlformats-officedocument.oleObject"/>
  <Override PartName="/ppt/embeddings/oleObject113.bin" ContentType="application/vnd.openxmlformats-officedocument.oleObject"/>
  <Override PartName="/ppt/embeddings/oleObject114.bin" ContentType="application/vnd.openxmlformats-officedocument.oleObject"/>
  <Override PartName="/ppt/embeddings/oleObject115.bin" ContentType="application/vnd.openxmlformats-officedocument.oleObject"/>
  <Override PartName="/ppt/embeddings/oleObject116.bin" ContentType="application/vnd.openxmlformats-officedocument.oleObject"/>
  <Override PartName="/ppt/embeddings/oleObject117.bin" ContentType="application/vnd.openxmlformats-officedocument.oleObject"/>
  <Override PartName="/ppt/embeddings/oleObject118.bin" ContentType="application/vnd.openxmlformats-officedocument.oleObject"/>
  <Override PartName="/ppt/embeddings/oleObject119.bin" ContentType="application/vnd.openxmlformats-officedocument.oleObject"/>
  <Override PartName="/ppt/embeddings/oleObject120.bin" ContentType="application/vnd.openxmlformats-officedocument.oleObject"/>
  <Override PartName="/ppt/embeddings/oleObject121.bin" ContentType="application/vnd.openxmlformats-officedocument.oleObject"/>
  <Override PartName="/ppt/embeddings/oleObject122.bin" ContentType="application/vnd.openxmlformats-officedocument.oleObject"/>
  <Override PartName="/ppt/embeddings/oleObject123.bin" ContentType="application/vnd.openxmlformats-officedocument.oleObject"/>
  <Override PartName="/ppt/embeddings/oleObject124.bin" ContentType="application/vnd.openxmlformats-officedocument.oleObject"/>
  <Override PartName="/ppt/embeddings/oleObject125.bin" ContentType="application/vnd.openxmlformats-officedocument.oleObject"/>
  <Override PartName="/ppt/embeddings/oleObject126.bin" ContentType="application/vnd.openxmlformats-officedocument.oleObject"/>
  <Override PartName="/ppt/embeddings/oleObject127.bin" ContentType="application/vnd.openxmlformats-officedocument.oleObject"/>
  <Override PartName="/ppt/embeddings/oleObject128.bin" ContentType="application/vnd.openxmlformats-officedocument.oleObject"/>
  <Override PartName="/ppt/embeddings/oleObject129.bin" ContentType="application/vnd.openxmlformats-officedocument.oleObject"/>
  <Override PartName="/ppt/embeddings/oleObject130.bin" ContentType="application/vnd.openxmlformats-officedocument.oleObject"/>
  <Override PartName="/ppt/embeddings/oleObject131.bin" ContentType="application/vnd.openxmlformats-officedocument.oleObject"/>
  <Override PartName="/ppt/embeddings/oleObject132.bin" ContentType="application/vnd.openxmlformats-officedocument.oleObject"/>
  <Override PartName="/ppt/embeddings/oleObject133.bin" ContentType="application/vnd.openxmlformats-officedocument.oleObject"/>
  <Override PartName="/ppt/embeddings/oleObject134.bin" ContentType="application/vnd.openxmlformats-officedocument.oleObject"/>
  <Override PartName="/ppt/embeddings/oleObject135.bin" ContentType="application/vnd.openxmlformats-officedocument.oleObject"/>
  <Override PartName="/ppt/embeddings/oleObject136.bin" ContentType="application/vnd.openxmlformats-officedocument.oleObject"/>
  <Override PartName="/ppt/embeddings/oleObject137.bin" ContentType="application/vnd.openxmlformats-officedocument.oleObject"/>
  <Override PartName="/ppt/embeddings/oleObject138.bin" ContentType="application/vnd.openxmlformats-officedocument.oleObject"/>
  <Override PartName="/ppt/embeddings/oleObject139.bin" ContentType="application/vnd.openxmlformats-officedocument.oleObject"/>
  <Override PartName="/ppt/embeddings/oleObject140.bin" ContentType="application/vnd.openxmlformats-officedocument.oleObject"/>
  <Override PartName="/ppt/embeddings/oleObject141.bin" ContentType="application/vnd.openxmlformats-officedocument.oleObject"/>
  <Override PartName="/ppt/embeddings/oleObject142.bin" ContentType="application/vnd.openxmlformats-officedocument.oleObject"/>
  <Override PartName="/ppt/embeddings/oleObject143.bin" ContentType="application/vnd.openxmlformats-officedocument.oleObject"/>
  <Override PartName="/ppt/embeddings/oleObject144.bin" ContentType="application/vnd.openxmlformats-officedocument.oleObject"/>
  <Override PartName="/ppt/embeddings/oleObject145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598" r:id="rId2"/>
    <p:sldId id="599" r:id="rId3"/>
    <p:sldId id="602" r:id="rId4"/>
    <p:sldId id="600" r:id="rId5"/>
    <p:sldId id="601" r:id="rId6"/>
    <p:sldId id="586" r:id="rId7"/>
    <p:sldId id="587" r:id="rId8"/>
    <p:sldId id="588" r:id="rId9"/>
    <p:sldId id="589" r:id="rId10"/>
    <p:sldId id="616" r:id="rId11"/>
    <p:sldId id="615" r:id="rId12"/>
    <p:sldId id="614" r:id="rId13"/>
    <p:sldId id="617" r:id="rId14"/>
    <p:sldId id="613" r:id="rId15"/>
    <p:sldId id="618" r:id="rId16"/>
    <p:sldId id="590" r:id="rId17"/>
    <p:sldId id="591" r:id="rId18"/>
    <p:sldId id="592" r:id="rId19"/>
    <p:sldId id="593" r:id="rId20"/>
    <p:sldId id="595" r:id="rId21"/>
    <p:sldId id="596" r:id="rId22"/>
    <p:sldId id="597" r:id="rId23"/>
    <p:sldId id="400" r:id="rId24"/>
    <p:sldId id="401" r:id="rId25"/>
    <p:sldId id="402" r:id="rId26"/>
    <p:sldId id="403" r:id="rId27"/>
    <p:sldId id="603" r:id="rId28"/>
    <p:sldId id="404" r:id="rId29"/>
    <p:sldId id="605" r:id="rId30"/>
    <p:sldId id="606" r:id="rId31"/>
    <p:sldId id="607" r:id="rId32"/>
    <p:sldId id="608" r:id="rId33"/>
    <p:sldId id="609" r:id="rId34"/>
    <p:sldId id="610" r:id="rId35"/>
    <p:sldId id="611" r:id="rId36"/>
    <p:sldId id="405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96">
          <p15:clr>
            <a:srgbClr val="A4A3A4"/>
          </p15:clr>
        </p15:guide>
        <p15:guide id="2" pos="5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65"/>
    <p:restoredTop sz="93012"/>
  </p:normalViewPr>
  <p:slideViewPr>
    <p:cSldViewPr snapToGrid="0" snapToObjects="1" showGuides="1">
      <p:cViewPr varScale="1">
        <p:scale>
          <a:sx n="141" d="100"/>
          <a:sy n="141" d="100"/>
        </p:scale>
        <p:origin x="-2720" y="-120"/>
      </p:cViewPr>
      <p:guideLst>
        <p:guide orient="horz" pos="2196"/>
        <p:guide pos="55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image" Target="../media/image1.emf"/><Relationship Id="rId2" Type="http://schemas.openxmlformats.org/officeDocument/2006/relationships/image" Target="../media/image2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Relationship Id="rId2" Type="http://schemas.openxmlformats.org/officeDocument/2006/relationships/image" Target="../media/image40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Relationship Id="rId2" Type="http://schemas.openxmlformats.org/officeDocument/2006/relationships/image" Target="../media/image39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6" Type="http://schemas.openxmlformats.org/officeDocument/2006/relationships/image" Target="../media/image48.emf"/><Relationship Id="rId7" Type="http://schemas.openxmlformats.org/officeDocument/2006/relationships/image" Target="../media/image49.emf"/><Relationship Id="rId1" Type="http://schemas.openxmlformats.org/officeDocument/2006/relationships/image" Target="../media/image43.emf"/><Relationship Id="rId2" Type="http://schemas.openxmlformats.org/officeDocument/2006/relationships/image" Target="../media/image44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5" Type="http://schemas.openxmlformats.org/officeDocument/2006/relationships/image" Target="../media/image54.emf"/><Relationship Id="rId1" Type="http://schemas.openxmlformats.org/officeDocument/2006/relationships/image" Target="../media/image50.emf"/><Relationship Id="rId2" Type="http://schemas.openxmlformats.org/officeDocument/2006/relationships/image" Target="../media/image51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58.emf"/><Relationship Id="rId5" Type="http://schemas.openxmlformats.org/officeDocument/2006/relationships/image" Target="../media/image59.emf"/><Relationship Id="rId1" Type="http://schemas.openxmlformats.org/officeDocument/2006/relationships/image" Target="../media/image55.emf"/><Relationship Id="rId2" Type="http://schemas.openxmlformats.org/officeDocument/2006/relationships/image" Target="../media/image56.emf"/></Relationships>
</file>

<file path=ppt/drawings/_rels/vmlDrawing15.vml.rels><?xml version="1.0" encoding="UTF-8" standalone="yes"?>
<Relationships xmlns="http://schemas.openxmlformats.org/package/2006/relationships"><Relationship Id="rId11" Type="http://schemas.openxmlformats.org/officeDocument/2006/relationships/image" Target="../media/image69.emf"/><Relationship Id="rId12" Type="http://schemas.openxmlformats.org/officeDocument/2006/relationships/image" Target="../media/image70.emf"/><Relationship Id="rId13" Type="http://schemas.openxmlformats.org/officeDocument/2006/relationships/image" Target="../media/image56.emf"/><Relationship Id="rId1" Type="http://schemas.openxmlformats.org/officeDocument/2006/relationships/image" Target="../media/image60.emf"/><Relationship Id="rId2" Type="http://schemas.openxmlformats.org/officeDocument/2006/relationships/image" Target="../media/image57.emf"/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6" Type="http://schemas.openxmlformats.org/officeDocument/2006/relationships/image" Target="../media/image64.emf"/><Relationship Id="rId7" Type="http://schemas.openxmlformats.org/officeDocument/2006/relationships/image" Target="../media/image65.emf"/><Relationship Id="rId8" Type="http://schemas.openxmlformats.org/officeDocument/2006/relationships/image" Target="../media/image66.emf"/><Relationship Id="rId9" Type="http://schemas.openxmlformats.org/officeDocument/2006/relationships/image" Target="../media/image67.emf"/><Relationship Id="rId10" Type="http://schemas.openxmlformats.org/officeDocument/2006/relationships/image" Target="../media/image68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4" Type="http://schemas.openxmlformats.org/officeDocument/2006/relationships/image" Target="../media/image43.emf"/><Relationship Id="rId5" Type="http://schemas.openxmlformats.org/officeDocument/2006/relationships/image" Target="../media/image45.emf"/><Relationship Id="rId6" Type="http://schemas.openxmlformats.org/officeDocument/2006/relationships/image" Target="../media/image74.emf"/><Relationship Id="rId7" Type="http://schemas.openxmlformats.org/officeDocument/2006/relationships/image" Target="../media/image75.emf"/><Relationship Id="rId1" Type="http://schemas.openxmlformats.org/officeDocument/2006/relationships/image" Target="../media/image71.emf"/><Relationship Id="rId2" Type="http://schemas.openxmlformats.org/officeDocument/2006/relationships/image" Target="../media/image72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image" Target="../media/image43.emf"/><Relationship Id="rId2" Type="http://schemas.openxmlformats.org/officeDocument/2006/relationships/image" Target="../media/image76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1" Type="http://schemas.openxmlformats.org/officeDocument/2006/relationships/image" Target="../media/image79.emf"/><Relationship Id="rId2" Type="http://schemas.openxmlformats.org/officeDocument/2006/relationships/image" Target="../media/image80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Relationship Id="rId2" Type="http://schemas.openxmlformats.org/officeDocument/2006/relationships/image" Target="../media/image83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image" Target="../media/image5.emf"/><Relationship Id="rId2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Relationship Id="rId2" Type="http://schemas.openxmlformats.org/officeDocument/2006/relationships/image" Target="../media/image85.emf"/><Relationship Id="rId3" Type="http://schemas.openxmlformats.org/officeDocument/2006/relationships/image" Target="../media/image86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4" Type="http://schemas.openxmlformats.org/officeDocument/2006/relationships/image" Target="../media/image90.emf"/><Relationship Id="rId1" Type="http://schemas.openxmlformats.org/officeDocument/2006/relationships/image" Target="../media/image87.emf"/><Relationship Id="rId2" Type="http://schemas.openxmlformats.org/officeDocument/2006/relationships/image" Target="../media/image88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4" Type="http://schemas.openxmlformats.org/officeDocument/2006/relationships/image" Target="../media/image93.emf"/><Relationship Id="rId5" Type="http://schemas.openxmlformats.org/officeDocument/2006/relationships/image" Target="../media/image94.emf"/><Relationship Id="rId1" Type="http://schemas.openxmlformats.org/officeDocument/2006/relationships/image" Target="../media/image87.emf"/><Relationship Id="rId2" Type="http://schemas.openxmlformats.org/officeDocument/2006/relationships/image" Target="../media/image91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4" Type="http://schemas.openxmlformats.org/officeDocument/2006/relationships/image" Target="../media/image98.emf"/><Relationship Id="rId5" Type="http://schemas.openxmlformats.org/officeDocument/2006/relationships/image" Target="../media/image99.emf"/><Relationship Id="rId6" Type="http://schemas.openxmlformats.org/officeDocument/2006/relationships/image" Target="../media/image100.emf"/><Relationship Id="rId7" Type="http://schemas.openxmlformats.org/officeDocument/2006/relationships/image" Target="../media/image101.emf"/><Relationship Id="rId8" Type="http://schemas.openxmlformats.org/officeDocument/2006/relationships/image" Target="../media/image102.emf"/><Relationship Id="rId9" Type="http://schemas.openxmlformats.org/officeDocument/2006/relationships/image" Target="../media/image103.emf"/><Relationship Id="rId10" Type="http://schemas.openxmlformats.org/officeDocument/2006/relationships/image" Target="../media/image104.emf"/><Relationship Id="rId1" Type="http://schemas.openxmlformats.org/officeDocument/2006/relationships/image" Target="../media/image95.emf"/><Relationship Id="rId2" Type="http://schemas.openxmlformats.org/officeDocument/2006/relationships/image" Target="../media/image96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4" Type="http://schemas.openxmlformats.org/officeDocument/2006/relationships/image" Target="../media/image94.emf"/><Relationship Id="rId5" Type="http://schemas.openxmlformats.org/officeDocument/2006/relationships/image" Target="../media/image108.emf"/><Relationship Id="rId6" Type="http://schemas.openxmlformats.org/officeDocument/2006/relationships/image" Target="../media/image109.emf"/><Relationship Id="rId7" Type="http://schemas.openxmlformats.org/officeDocument/2006/relationships/image" Target="../media/image110.emf"/><Relationship Id="rId8" Type="http://schemas.openxmlformats.org/officeDocument/2006/relationships/image" Target="../media/image111.emf"/><Relationship Id="rId1" Type="http://schemas.openxmlformats.org/officeDocument/2006/relationships/image" Target="../media/image106.emf"/><Relationship Id="rId2" Type="http://schemas.openxmlformats.org/officeDocument/2006/relationships/image" Target="../media/image90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Relationship Id="rId2" Type="http://schemas.openxmlformats.org/officeDocument/2006/relationships/image" Target="../media/image113.emf"/><Relationship Id="rId3" Type="http://schemas.openxmlformats.org/officeDocument/2006/relationships/image" Target="../media/image114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Relationship Id="rId2" Type="http://schemas.openxmlformats.org/officeDocument/2006/relationships/image" Target="../media/image116.emf"/><Relationship Id="rId3" Type="http://schemas.openxmlformats.org/officeDocument/2006/relationships/image" Target="../media/image117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4" Type="http://schemas.openxmlformats.org/officeDocument/2006/relationships/image" Target="../media/image121.emf"/><Relationship Id="rId1" Type="http://schemas.openxmlformats.org/officeDocument/2006/relationships/image" Target="../media/image118.emf"/><Relationship Id="rId2" Type="http://schemas.openxmlformats.org/officeDocument/2006/relationships/image" Target="../media/image119.emf"/></Relationships>
</file>

<file path=ppt/drawings/_rels/vmlDrawing28.vml.rels><?xml version="1.0" encoding="UTF-8" standalone="yes"?>
<Relationships xmlns="http://schemas.openxmlformats.org/package/2006/relationships"><Relationship Id="rId11" Type="http://schemas.openxmlformats.org/officeDocument/2006/relationships/image" Target="../media/image132.emf"/><Relationship Id="rId12" Type="http://schemas.openxmlformats.org/officeDocument/2006/relationships/image" Target="../media/image133.emf"/><Relationship Id="rId13" Type="http://schemas.openxmlformats.org/officeDocument/2006/relationships/image" Target="../media/image134.emf"/><Relationship Id="rId1" Type="http://schemas.openxmlformats.org/officeDocument/2006/relationships/image" Target="../media/image122.emf"/><Relationship Id="rId2" Type="http://schemas.openxmlformats.org/officeDocument/2006/relationships/image" Target="../media/image123.emf"/><Relationship Id="rId3" Type="http://schemas.openxmlformats.org/officeDocument/2006/relationships/image" Target="../media/image124.emf"/><Relationship Id="rId4" Type="http://schemas.openxmlformats.org/officeDocument/2006/relationships/image" Target="../media/image125.emf"/><Relationship Id="rId5" Type="http://schemas.openxmlformats.org/officeDocument/2006/relationships/image" Target="../media/image126.emf"/><Relationship Id="rId6" Type="http://schemas.openxmlformats.org/officeDocument/2006/relationships/image" Target="../media/image127.emf"/><Relationship Id="rId7" Type="http://schemas.openxmlformats.org/officeDocument/2006/relationships/image" Target="../media/image128.emf"/><Relationship Id="rId8" Type="http://schemas.openxmlformats.org/officeDocument/2006/relationships/image" Target="../media/image129.emf"/><Relationship Id="rId9" Type="http://schemas.openxmlformats.org/officeDocument/2006/relationships/image" Target="../media/image130.emf"/><Relationship Id="rId10" Type="http://schemas.openxmlformats.org/officeDocument/2006/relationships/image" Target="../media/image13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Relationship Id="rId2" Type="http://schemas.openxmlformats.org/officeDocument/2006/relationships/image" Target="../media/image93.emf"/><Relationship Id="rId3" Type="http://schemas.openxmlformats.org/officeDocument/2006/relationships/image" Target="../media/image136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image" Target="../media/image9.emf"/><Relationship Id="rId2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1" Type="http://schemas.openxmlformats.org/officeDocument/2006/relationships/image" Target="../media/image14.emf"/><Relationship Id="rId2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2.emf"/><Relationship Id="rId1" Type="http://schemas.openxmlformats.org/officeDocument/2006/relationships/image" Target="../media/image24.emf"/><Relationship Id="rId2" Type="http://schemas.openxmlformats.org/officeDocument/2006/relationships/image" Target="../media/image25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7" Type="http://schemas.openxmlformats.org/officeDocument/2006/relationships/image" Target="../media/image33.emf"/><Relationship Id="rId1" Type="http://schemas.openxmlformats.org/officeDocument/2006/relationships/image" Target="../media/image27.emf"/><Relationship Id="rId2" Type="http://schemas.openxmlformats.org/officeDocument/2006/relationships/image" Target="../media/image28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Relationship Id="rId2" Type="http://schemas.openxmlformats.org/officeDocument/2006/relationships/image" Target="../media/image38.emf"/></Relationships>
</file>

<file path=ppt/media/image105.png>
</file>

<file path=ppt/media/image13.png>
</file>

<file path=ppt/media/image137.png>
</file>

<file path=ppt/media/image138.png>
</file>

<file path=ppt/media/image21.png>
</file>

<file path=ppt/media/image23.png>
</file>

<file path=ppt/media/image4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B781A-07E6-474A-8CDF-F6C68FC512D8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3E76F0-DCC4-9C40-8A56-ABCA06BDE5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83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1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92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6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571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15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563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906C5C2-9B3E-4E0D-897C-8C0D64555435}" type="slidenum">
              <a:rPr lang="en-GB"/>
              <a:pPr/>
              <a:t>23</a:t>
            </a:fld>
            <a:endParaRPr lang="en-GB"/>
          </a:p>
        </p:txBody>
      </p:sp>
      <p:sp>
        <p:nvSpPr>
          <p:cNvPr id="100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1413" y="684213"/>
            <a:ext cx="4575175" cy="3430587"/>
          </a:xfrm>
          <a:ln/>
        </p:spPr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592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49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736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43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81850" y="274662"/>
            <a:ext cx="222885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5303" y="274662"/>
            <a:ext cx="653415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3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17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2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709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6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0" y="1600206"/>
            <a:ext cx="43815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966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15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59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140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7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35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26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84376-1E68-EB48-AC8C-FE08CA1FE67C}" type="datetimeFigureOut">
              <a:rPr lang="en-US" smtClean="0"/>
              <a:t>16/04/18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7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7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91CC-5ABD-F445-95A2-0D961E3123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74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29.bin"/><Relationship Id="rId12" Type="http://schemas.openxmlformats.org/officeDocument/2006/relationships/image" Target="../media/image31.emf"/><Relationship Id="rId13" Type="http://schemas.openxmlformats.org/officeDocument/2006/relationships/oleObject" Target="../embeddings/oleObject30.bin"/><Relationship Id="rId14" Type="http://schemas.openxmlformats.org/officeDocument/2006/relationships/image" Target="../media/image32.emf"/><Relationship Id="rId15" Type="http://schemas.openxmlformats.org/officeDocument/2006/relationships/oleObject" Target="../embeddings/oleObject31.bin"/><Relationship Id="rId16" Type="http://schemas.openxmlformats.org/officeDocument/2006/relationships/image" Target="../media/image33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25.bin"/><Relationship Id="rId4" Type="http://schemas.openxmlformats.org/officeDocument/2006/relationships/image" Target="../media/image27.emf"/><Relationship Id="rId5" Type="http://schemas.openxmlformats.org/officeDocument/2006/relationships/oleObject" Target="../embeddings/oleObject26.bin"/><Relationship Id="rId6" Type="http://schemas.openxmlformats.org/officeDocument/2006/relationships/image" Target="../media/image28.emf"/><Relationship Id="rId7" Type="http://schemas.openxmlformats.org/officeDocument/2006/relationships/oleObject" Target="../embeddings/oleObject27.bin"/><Relationship Id="rId8" Type="http://schemas.openxmlformats.org/officeDocument/2006/relationships/image" Target="../media/image29.emf"/><Relationship Id="rId9" Type="http://schemas.openxmlformats.org/officeDocument/2006/relationships/oleObject" Target="../embeddings/oleObject28.bin"/><Relationship Id="rId10" Type="http://schemas.openxmlformats.org/officeDocument/2006/relationships/image" Target="../media/image3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4" Type="http://schemas.openxmlformats.org/officeDocument/2006/relationships/image" Target="../media/image34.emf"/><Relationship Id="rId5" Type="http://schemas.openxmlformats.org/officeDocument/2006/relationships/oleObject" Target="../embeddings/oleObject33.bin"/><Relationship Id="rId6" Type="http://schemas.openxmlformats.org/officeDocument/2006/relationships/image" Target="../media/image35.emf"/><Relationship Id="rId7" Type="http://schemas.openxmlformats.org/officeDocument/2006/relationships/oleObject" Target="../embeddings/oleObject34.bin"/><Relationship Id="rId8" Type="http://schemas.openxmlformats.org/officeDocument/2006/relationships/image" Target="../media/image36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4" Type="http://schemas.openxmlformats.org/officeDocument/2006/relationships/image" Target="../media/image37.emf"/><Relationship Id="rId5" Type="http://schemas.openxmlformats.org/officeDocument/2006/relationships/oleObject" Target="../embeddings/oleObject36.bin"/><Relationship Id="rId6" Type="http://schemas.openxmlformats.org/officeDocument/2006/relationships/image" Target="../media/image38.emf"/><Relationship Id="rId1" Type="http://schemas.openxmlformats.org/officeDocument/2006/relationships/vmlDrawing" Target="../drawings/vmlDrawing9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4" Type="http://schemas.openxmlformats.org/officeDocument/2006/relationships/image" Target="../media/image39.emf"/><Relationship Id="rId5" Type="http://schemas.openxmlformats.org/officeDocument/2006/relationships/oleObject" Target="../embeddings/oleObject38.bin"/><Relationship Id="rId6" Type="http://schemas.openxmlformats.org/officeDocument/2006/relationships/image" Target="../media/image40.emf"/><Relationship Id="rId1" Type="http://schemas.openxmlformats.org/officeDocument/2006/relationships/vmlDrawing" Target="../drawings/vmlDrawing10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4" Type="http://schemas.openxmlformats.org/officeDocument/2006/relationships/image" Target="../media/image41.emf"/><Relationship Id="rId5" Type="http://schemas.openxmlformats.org/officeDocument/2006/relationships/oleObject" Target="../embeddings/oleObject40.bin"/><Relationship Id="rId6" Type="http://schemas.openxmlformats.org/officeDocument/2006/relationships/image" Target="../media/image39.emf"/><Relationship Id="rId1" Type="http://schemas.openxmlformats.org/officeDocument/2006/relationships/vmlDrawing" Target="../drawings/vmlDrawing11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17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45.bin"/><Relationship Id="rId12" Type="http://schemas.openxmlformats.org/officeDocument/2006/relationships/image" Target="../media/image47.emf"/><Relationship Id="rId13" Type="http://schemas.openxmlformats.org/officeDocument/2006/relationships/oleObject" Target="../embeddings/oleObject46.bin"/><Relationship Id="rId14" Type="http://schemas.openxmlformats.org/officeDocument/2006/relationships/image" Target="../media/image48.emf"/><Relationship Id="rId15" Type="http://schemas.openxmlformats.org/officeDocument/2006/relationships/oleObject" Target="../embeddings/oleObject47.bin"/><Relationship Id="rId16" Type="http://schemas.openxmlformats.org/officeDocument/2006/relationships/image" Target="../media/image49.emf"/><Relationship Id="rId1" Type="http://schemas.openxmlformats.org/officeDocument/2006/relationships/vmlDrawing" Target="../drawings/vmlDrawing1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1.bin"/><Relationship Id="rId4" Type="http://schemas.openxmlformats.org/officeDocument/2006/relationships/image" Target="../media/image43.emf"/><Relationship Id="rId5" Type="http://schemas.openxmlformats.org/officeDocument/2006/relationships/oleObject" Target="../embeddings/oleObject42.bin"/><Relationship Id="rId6" Type="http://schemas.openxmlformats.org/officeDocument/2006/relationships/image" Target="../media/image44.emf"/><Relationship Id="rId7" Type="http://schemas.openxmlformats.org/officeDocument/2006/relationships/oleObject" Target="../embeddings/oleObject43.bin"/><Relationship Id="rId8" Type="http://schemas.openxmlformats.org/officeDocument/2006/relationships/image" Target="../media/image45.emf"/><Relationship Id="rId9" Type="http://schemas.openxmlformats.org/officeDocument/2006/relationships/oleObject" Target="../embeddings/oleObject44.bin"/><Relationship Id="rId10" Type="http://schemas.openxmlformats.org/officeDocument/2006/relationships/image" Target="../media/image46.emf"/></Relationships>
</file>

<file path=ppt/slides/_rels/slide1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52.bin"/><Relationship Id="rId12" Type="http://schemas.openxmlformats.org/officeDocument/2006/relationships/image" Target="../media/image54.emf"/><Relationship Id="rId1" Type="http://schemas.openxmlformats.org/officeDocument/2006/relationships/vmlDrawing" Target="../drawings/vmlDrawing13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48.bin"/><Relationship Id="rId4" Type="http://schemas.openxmlformats.org/officeDocument/2006/relationships/image" Target="../media/image50.emf"/><Relationship Id="rId5" Type="http://schemas.openxmlformats.org/officeDocument/2006/relationships/oleObject" Target="../embeddings/oleObject49.bin"/><Relationship Id="rId6" Type="http://schemas.openxmlformats.org/officeDocument/2006/relationships/image" Target="../media/image51.emf"/><Relationship Id="rId7" Type="http://schemas.openxmlformats.org/officeDocument/2006/relationships/oleObject" Target="../embeddings/oleObject50.bin"/><Relationship Id="rId8" Type="http://schemas.openxmlformats.org/officeDocument/2006/relationships/image" Target="../media/image52.emf"/><Relationship Id="rId9" Type="http://schemas.openxmlformats.org/officeDocument/2006/relationships/oleObject" Target="../embeddings/oleObject51.bin"/><Relationship Id="rId10" Type="http://schemas.openxmlformats.org/officeDocument/2006/relationships/image" Target="../media/image53.emf"/></Relationships>
</file>

<file path=ppt/slides/_rels/slide19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57.bin"/><Relationship Id="rId12" Type="http://schemas.openxmlformats.org/officeDocument/2006/relationships/image" Target="../media/image59.emf"/><Relationship Id="rId1" Type="http://schemas.openxmlformats.org/officeDocument/2006/relationships/vmlDrawing" Target="../drawings/vmlDrawing1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53.bin"/><Relationship Id="rId4" Type="http://schemas.openxmlformats.org/officeDocument/2006/relationships/image" Target="../media/image55.emf"/><Relationship Id="rId5" Type="http://schemas.openxmlformats.org/officeDocument/2006/relationships/oleObject" Target="../embeddings/oleObject54.bin"/><Relationship Id="rId6" Type="http://schemas.openxmlformats.org/officeDocument/2006/relationships/image" Target="../media/image56.emf"/><Relationship Id="rId7" Type="http://schemas.openxmlformats.org/officeDocument/2006/relationships/oleObject" Target="../embeddings/oleObject55.bin"/><Relationship Id="rId8" Type="http://schemas.openxmlformats.org/officeDocument/2006/relationships/image" Target="../media/image57.emf"/><Relationship Id="rId9" Type="http://schemas.openxmlformats.org/officeDocument/2006/relationships/oleObject" Target="../embeddings/oleObject56.bin"/><Relationship Id="rId10" Type="http://schemas.openxmlformats.org/officeDocument/2006/relationships/image" Target="../media/image5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6" Type="http://schemas.openxmlformats.org/officeDocument/2006/relationships/image" Target="../media/image2.emf"/><Relationship Id="rId7" Type="http://schemas.openxmlformats.org/officeDocument/2006/relationships/oleObject" Target="../embeddings/oleObject3.bin"/><Relationship Id="rId8" Type="http://schemas.openxmlformats.org/officeDocument/2006/relationships/image" Target="../media/image3.emf"/><Relationship Id="rId9" Type="http://schemas.openxmlformats.org/officeDocument/2006/relationships/oleObject" Target="../embeddings/oleObject4.bin"/><Relationship Id="rId10" Type="http://schemas.openxmlformats.org/officeDocument/2006/relationships/image" Target="../media/image4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61.bin"/><Relationship Id="rId20" Type="http://schemas.openxmlformats.org/officeDocument/2006/relationships/image" Target="../media/image67.emf"/><Relationship Id="rId21" Type="http://schemas.openxmlformats.org/officeDocument/2006/relationships/oleObject" Target="../embeddings/oleObject67.bin"/><Relationship Id="rId22" Type="http://schemas.openxmlformats.org/officeDocument/2006/relationships/image" Target="../media/image68.emf"/><Relationship Id="rId23" Type="http://schemas.openxmlformats.org/officeDocument/2006/relationships/oleObject" Target="../embeddings/oleObject68.bin"/><Relationship Id="rId24" Type="http://schemas.openxmlformats.org/officeDocument/2006/relationships/image" Target="../media/image69.emf"/><Relationship Id="rId25" Type="http://schemas.openxmlformats.org/officeDocument/2006/relationships/oleObject" Target="../embeddings/oleObject69.bin"/><Relationship Id="rId26" Type="http://schemas.openxmlformats.org/officeDocument/2006/relationships/image" Target="../media/image70.emf"/><Relationship Id="rId27" Type="http://schemas.openxmlformats.org/officeDocument/2006/relationships/oleObject" Target="../embeddings/oleObject70.bin"/><Relationship Id="rId28" Type="http://schemas.openxmlformats.org/officeDocument/2006/relationships/image" Target="../media/image56.emf"/><Relationship Id="rId10" Type="http://schemas.openxmlformats.org/officeDocument/2006/relationships/image" Target="../media/image62.emf"/><Relationship Id="rId11" Type="http://schemas.openxmlformats.org/officeDocument/2006/relationships/oleObject" Target="../embeddings/oleObject62.bin"/><Relationship Id="rId12" Type="http://schemas.openxmlformats.org/officeDocument/2006/relationships/image" Target="../media/image63.emf"/><Relationship Id="rId13" Type="http://schemas.openxmlformats.org/officeDocument/2006/relationships/oleObject" Target="../embeddings/oleObject63.bin"/><Relationship Id="rId14" Type="http://schemas.openxmlformats.org/officeDocument/2006/relationships/image" Target="../media/image64.emf"/><Relationship Id="rId15" Type="http://schemas.openxmlformats.org/officeDocument/2006/relationships/oleObject" Target="../embeddings/oleObject64.bin"/><Relationship Id="rId16" Type="http://schemas.openxmlformats.org/officeDocument/2006/relationships/image" Target="../media/image65.emf"/><Relationship Id="rId17" Type="http://schemas.openxmlformats.org/officeDocument/2006/relationships/oleObject" Target="../embeddings/oleObject65.bin"/><Relationship Id="rId18" Type="http://schemas.openxmlformats.org/officeDocument/2006/relationships/image" Target="../media/image66.emf"/><Relationship Id="rId19" Type="http://schemas.openxmlformats.org/officeDocument/2006/relationships/oleObject" Target="../embeddings/oleObject66.bin"/><Relationship Id="rId1" Type="http://schemas.openxmlformats.org/officeDocument/2006/relationships/vmlDrawing" Target="../drawings/vmlDrawing15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58.bin"/><Relationship Id="rId4" Type="http://schemas.openxmlformats.org/officeDocument/2006/relationships/image" Target="../media/image60.emf"/><Relationship Id="rId5" Type="http://schemas.openxmlformats.org/officeDocument/2006/relationships/oleObject" Target="../embeddings/oleObject59.bin"/><Relationship Id="rId6" Type="http://schemas.openxmlformats.org/officeDocument/2006/relationships/image" Target="../media/image57.emf"/><Relationship Id="rId7" Type="http://schemas.openxmlformats.org/officeDocument/2006/relationships/oleObject" Target="../embeddings/oleObject60.bin"/><Relationship Id="rId8" Type="http://schemas.openxmlformats.org/officeDocument/2006/relationships/image" Target="../media/image61.emf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75.bin"/><Relationship Id="rId12" Type="http://schemas.openxmlformats.org/officeDocument/2006/relationships/image" Target="../media/image45.emf"/><Relationship Id="rId13" Type="http://schemas.openxmlformats.org/officeDocument/2006/relationships/oleObject" Target="../embeddings/oleObject76.bin"/><Relationship Id="rId14" Type="http://schemas.openxmlformats.org/officeDocument/2006/relationships/image" Target="../media/image74.emf"/><Relationship Id="rId15" Type="http://schemas.openxmlformats.org/officeDocument/2006/relationships/oleObject" Target="../embeddings/oleObject77.bin"/><Relationship Id="rId16" Type="http://schemas.openxmlformats.org/officeDocument/2006/relationships/image" Target="../media/image75.emf"/><Relationship Id="rId1" Type="http://schemas.openxmlformats.org/officeDocument/2006/relationships/vmlDrawing" Target="../drawings/vmlDrawing16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1.bin"/><Relationship Id="rId4" Type="http://schemas.openxmlformats.org/officeDocument/2006/relationships/image" Target="../media/image71.emf"/><Relationship Id="rId5" Type="http://schemas.openxmlformats.org/officeDocument/2006/relationships/oleObject" Target="../embeddings/oleObject72.bin"/><Relationship Id="rId6" Type="http://schemas.openxmlformats.org/officeDocument/2006/relationships/image" Target="../media/image72.emf"/><Relationship Id="rId7" Type="http://schemas.openxmlformats.org/officeDocument/2006/relationships/oleObject" Target="../embeddings/oleObject73.bin"/><Relationship Id="rId8" Type="http://schemas.openxmlformats.org/officeDocument/2006/relationships/image" Target="../media/image73.emf"/><Relationship Id="rId9" Type="http://schemas.openxmlformats.org/officeDocument/2006/relationships/oleObject" Target="../embeddings/oleObject74.bin"/><Relationship Id="rId10" Type="http://schemas.openxmlformats.org/officeDocument/2006/relationships/image" Target="../media/image43.emf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82.bin"/><Relationship Id="rId12" Type="http://schemas.openxmlformats.org/officeDocument/2006/relationships/image" Target="../media/image78.emf"/><Relationship Id="rId1" Type="http://schemas.openxmlformats.org/officeDocument/2006/relationships/vmlDrawing" Target="../drawings/vmlDrawing17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78.bin"/><Relationship Id="rId4" Type="http://schemas.openxmlformats.org/officeDocument/2006/relationships/image" Target="../media/image43.emf"/><Relationship Id="rId5" Type="http://schemas.openxmlformats.org/officeDocument/2006/relationships/oleObject" Target="../embeddings/oleObject79.bin"/><Relationship Id="rId6" Type="http://schemas.openxmlformats.org/officeDocument/2006/relationships/image" Target="../media/image76.emf"/><Relationship Id="rId7" Type="http://schemas.openxmlformats.org/officeDocument/2006/relationships/oleObject" Target="../embeddings/oleObject80.bin"/><Relationship Id="rId8" Type="http://schemas.openxmlformats.org/officeDocument/2006/relationships/image" Target="../media/image44.emf"/><Relationship Id="rId9" Type="http://schemas.openxmlformats.org/officeDocument/2006/relationships/oleObject" Target="../embeddings/oleObject81.bin"/><Relationship Id="rId10" Type="http://schemas.openxmlformats.org/officeDocument/2006/relationships/image" Target="../media/image7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87.bin"/><Relationship Id="rId12" Type="http://schemas.openxmlformats.org/officeDocument/2006/relationships/image" Target="../media/image83.emf"/><Relationship Id="rId1" Type="http://schemas.openxmlformats.org/officeDocument/2006/relationships/vmlDrawing" Target="../drawings/vmlDrawing1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83.bin"/><Relationship Id="rId4" Type="http://schemas.openxmlformats.org/officeDocument/2006/relationships/image" Target="../media/image79.emf"/><Relationship Id="rId5" Type="http://schemas.openxmlformats.org/officeDocument/2006/relationships/oleObject" Target="../embeddings/oleObject84.bin"/><Relationship Id="rId6" Type="http://schemas.openxmlformats.org/officeDocument/2006/relationships/image" Target="../media/image80.emf"/><Relationship Id="rId7" Type="http://schemas.openxmlformats.org/officeDocument/2006/relationships/oleObject" Target="../embeddings/oleObject85.bin"/><Relationship Id="rId8" Type="http://schemas.openxmlformats.org/officeDocument/2006/relationships/image" Target="../media/image81.emf"/><Relationship Id="rId9" Type="http://schemas.openxmlformats.org/officeDocument/2006/relationships/oleObject" Target="../embeddings/oleObject86.bin"/><Relationship Id="rId10" Type="http://schemas.openxmlformats.org/officeDocument/2006/relationships/image" Target="../media/image82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oleObject" Target="../embeddings/oleObject88.bin"/><Relationship Id="rId5" Type="http://schemas.openxmlformats.org/officeDocument/2006/relationships/image" Target="../media/image82.emf"/><Relationship Id="rId6" Type="http://schemas.openxmlformats.org/officeDocument/2006/relationships/oleObject" Target="../embeddings/oleObject89.bin"/><Relationship Id="rId7" Type="http://schemas.openxmlformats.org/officeDocument/2006/relationships/image" Target="../media/image83.emf"/><Relationship Id="rId1" Type="http://schemas.openxmlformats.org/officeDocument/2006/relationships/vmlDrawing" Target="../drawings/vmlDrawing19.vml"/><Relationship Id="rId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0.bin"/><Relationship Id="rId4" Type="http://schemas.openxmlformats.org/officeDocument/2006/relationships/image" Target="../media/image84.emf"/><Relationship Id="rId5" Type="http://schemas.openxmlformats.org/officeDocument/2006/relationships/oleObject" Target="../embeddings/oleObject91.bin"/><Relationship Id="rId6" Type="http://schemas.openxmlformats.org/officeDocument/2006/relationships/image" Target="../media/image85.emf"/><Relationship Id="rId7" Type="http://schemas.openxmlformats.org/officeDocument/2006/relationships/oleObject" Target="../embeddings/oleObject92.bin"/><Relationship Id="rId8" Type="http://schemas.openxmlformats.org/officeDocument/2006/relationships/image" Target="../media/image86.emf"/><Relationship Id="rId1" Type="http://schemas.openxmlformats.org/officeDocument/2006/relationships/vmlDrawing" Target="../drawings/vmlDrawing20.vml"/><Relationship Id="rId2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3.bin"/><Relationship Id="rId4" Type="http://schemas.openxmlformats.org/officeDocument/2006/relationships/image" Target="../media/image87.emf"/><Relationship Id="rId5" Type="http://schemas.openxmlformats.org/officeDocument/2006/relationships/oleObject" Target="../embeddings/oleObject94.bin"/><Relationship Id="rId6" Type="http://schemas.openxmlformats.org/officeDocument/2006/relationships/image" Target="../media/image88.emf"/><Relationship Id="rId7" Type="http://schemas.openxmlformats.org/officeDocument/2006/relationships/oleObject" Target="../embeddings/oleObject95.bin"/><Relationship Id="rId8" Type="http://schemas.openxmlformats.org/officeDocument/2006/relationships/image" Target="../media/image89.emf"/><Relationship Id="rId9" Type="http://schemas.openxmlformats.org/officeDocument/2006/relationships/oleObject" Target="../embeddings/oleObject96.bin"/><Relationship Id="rId10" Type="http://schemas.openxmlformats.org/officeDocument/2006/relationships/image" Target="../media/image90.emf"/><Relationship Id="rId1" Type="http://schemas.openxmlformats.org/officeDocument/2006/relationships/vmlDrawing" Target="../drawings/vmlDrawing21.vml"/><Relationship Id="rId2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01.bin"/><Relationship Id="rId12" Type="http://schemas.openxmlformats.org/officeDocument/2006/relationships/image" Target="../media/image94.emf"/><Relationship Id="rId1" Type="http://schemas.openxmlformats.org/officeDocument/2006/relationships/vmlDrawing" Target="../drawings/vmlDrawing22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97.bin"/><Relationship Id="rId4" Type="http://schemas.openxmlformats.org/officeDocument/2006/relationships/image" Target="../media/image87.emf"/><Relationship Id="rId5" Type="http://schemas.openxmlformats.org/officeDocument/2006/relationships/oleObject" Target="../embeddings/oleObject98.bin"/><Relationship Id="rId6" Type="http://schemas.openxmlformats.org/officeDocument/2006/relationships/image" Target="../media/image91.emf"/><Relationship Id="rId7" Type="http://schemas.openxmlformats.org/officeDocument/2006/relationships/oleObject" Target="../embeddings/oleObject99.bin"/><Relationship Id="rId8" Type="http://schemas.openxmlformats.org/officeDocument/2006/relationships/image" Target="../media/image92.emf"/><Relationship Id="rId9" Type="http://schemas.openxmlformats.org/officeDocument/2006/relationships/oleObject" Target="../embeddings/oleObject100.bin"/><Relationship Id="rId10" Type="http://schemas.openxmlformats.org/officeDocument/2006/relationships/image" Target="../media/image93.emf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image" Target="../media/image97.emf"/><Relationship Id="rId20" Type="http://schemas.openxmlformats.org/officeDocument/2006/relationships/oleObject" Target="../embeddings/oleObject110.bin"/><Relationship Id="rId21" Type="http://schemas.openxmlformats.org/officeDocument/2006/relationships/image" Target="../media/image103.emf"/><Relationship Id="rId22" Type="http://schemas.openxmlformats.org/officeDocument/2006/relationships/oleObject" Target="../embeddings/oleObject111.bin"/><Relationship Id="rId23" Type="http://schemas.openxmlformats.org/officeDocument/2006/relationships/image" Target="../media/image104.emf"/><Relationship Id="rId10" Type="http://schemas.openxmlformats.org/officeDocument/2006/relationships/oleObject" Target="../embeddings/oleObject105.bin"/><Relationship Id="rId11" Type="http://schemas.openxmlformats.org/officeDocument/2006/relationships/image" Target="../media/image98.emf"/><Relationship Id="rId12" Type="http://schemas.openxmlformats.org/officeDocument/2006/relationships/oleObject" Target="../embeddings/oleObject106.bin"/><Relationship Id="rId13" Type="http://schemas.openxmlformats.org/officeDocument/2006/relationships/image" Target="../media/image99.emf"/><Relationship Id="rId14" Type="http://schemas.openxmlformats.org/officeDocument/2006/relationships/oleObject" Target="../embeddings/oleObject107.bin"/><Relationship Id="rId15" Type="http://schemas.openxmlformats.org/officeDocument/2006/relationships/image" Target="../media/image100.emf"/><Relationship Id="rId16" Type="http://schemas.openxmlformats.org/officeDocument/2006/relationships/oleObject" Target="../embeddings/oleObject108.bin"/><Relationship Id="rId17" Type="http://schemas.openxmlformats.org/officeDocument/2006/relationships/image" Target="../media/image101.emf"/><Relationship Id="rId18" Type="http://schemas.openxmlformats.org/officeDocument/2006/relationships/oleObject" Target="../embeddings/oleObject109.bin"/><Relationship Id="rId19" Type="http://schemas.openxmlformats.org/officeDocument/2006/relationships/image" Target="../media/image102.emf"/><Relationship Id="rId1" Type="http://schemas.openxmlformats.org/officeDocument/2006/relationships/vmlDrawing" Target="../drawings/vmlDrawing23.vm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05.png"/><Relationship Id="rId4" Type="http://schemas.openxmlformats.org/officeDocument/2006/relationships/oleObject" Target="../embeddings/oleObject102.bin"/><Relationship Id="rId5" Type="http://schemas.openxmlformats.org/officeDocument/2006/relationships/image" Target="../media/image95.emf"/><Relationship Id="rId6" Type="http://schemas.openxmlformats.org/officeDocument/2006/relationships/oleObject" Target="../embeddings/oleObject103.bin"/><Relationship Id="rId7" Type="http://schemas.openxmlformats.org/officeDocument/2006/relationships/image" Target="../media/image96.emf"/><Relationship Id="rId8" Type="http://schemas.openxmlformats.org/officeDocument/2006/relationships/oleObject" Target="../embeddings/oleObject10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4" Type="http://schemas.openxmlformats.org/officeDocument/2006/relationships/image" Target="../media/image5.emf"/><Relationship Id="rId5" Type="http://schemas.openxmlformats.org/officeDocument/2006/relationships/oleObject" Target="../embeddings/oleObject6.bin"/><Relationship Id="rId6" Type="http://schemas.openxmlformats.org/officeDocument/2006/relationships/image" Target="../media/image6.emf"/><Relationship Id="rId7" Type="http://schemas.openxmlformats.org/officeDocument/2006/relationships/oleObject" Target="../embeddings/oleObject7.bin"/><Relationship Id="rId8" Type="http://schemas.openxmlformats.org/officeDocument/2006/relationships/image" Target="../media/image7.emf"/><Relationship Id="rId9" Type="http://schemas.openxmlformats.org/officeDocument/2006/relationships/oleObject" Target="../embeddings/oleObject8.bin"/><Relationship Id="rId10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16.bin"/><Relationship Id="rId12" Type="http://schemas.openxmlformats.org/officeDocument/2006/relationships/image" Target="../media/image108.emf"/><Relationship Id="rId13" Type="http://schemas.openxmlformats.org/officeDocument/2006/relationships/oleObject" Target="../embeddings/oleObject117.bin"/><Relationship Id="rId14" Type="http://schemas.openxmlformats.org/officeDocument/2006/relationships/image" Target="../media/image109.emf"/><Relationship Id="rId15" Type="http://schemas.openxmlformats.org/officeDocument/2006/relationships/oleObject" Target="../embeddings/oleObject118.bin"/><Relationship Id="rId16" Type="http://schemas.openxmlformats.org/officeDocument/2006/relationships/image" Target="../media/image110.emf"/><Relationship Id="rId17" Type="http://schemas.openxmlformats.org/officeDocument/2006/relationships/oleObject" Target="../embeddings/oleObject119.bin"/><Relationship Id="rId18" Type="http://schemas.openxmlformats.org/officeDocument/2006/relationships/image" Target="../media/image111.emf"/><Relationship Id="rId1" Type="http://schemas.openxmlformats.org/officeDocument/2006/relationships/vmlDrawing" Target="../drawings/vmlDrawing2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12.bin"/><Relationship Id="rId4" Type="http://schemas.openxmlformats.org/officeDocument/2006/relationships/image" Target="../media/image106.emf"/><Relationship Id="rId5" Type="http://schemas.openxmlformats.org/officeDocument/2006/relationships/oleObject" Target="../embeddings/oleObject113.bin"/><Relationship Id="rId6" Type="http://schemas.openxmlformats.org/officeDocument/2006/relationships/image" Target="../media/image90.emf"/><Relationship Id="rId7" Type="http://schemas.openxmlformats.org/officeDocument/2006/relationships/oleObject" Target="../embeddings/oleObject114.bin"/><Relationship Id="rId8" Type="http://schemas.openxmlformats.org/officeDocument/2006/relationships/image" Target="../media/image107.emf"/><Relationship Id="rId9" Type="http://schemas.openxmlformats.org/officeDocument/2006/relationships/oleObject" Target="../embeddings/oleObject115.bin"/><Relationship Id="rId10" Type="http://schemas.openxmlformats.org/officeDocument/2006/relationships/image" Target="../media/image9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0.bin"/><Relationship Id="rId4" Type="http://schemas.openxmlformats.org/officeDocument/2006/relationships/image" Target="../media/image112.emf"/><Relationship Id="rId5" Type="http://schemas.openxmlformats.org/officeDocument/2006/relationships/oleObject" Target="../embeddings/oleObject121.bin"/><Relationship Id="rId6" Type="http://schemas.openxmlformats.org/officeDocument/2006/relationships/image" Target="../media/image113.emf"/><Relationship Id="rId7" Type="http://schemas.openxmlformats.org/officeDocument/2006/relationships/oleObject" Target="../embeddings/oleObject122.bin"/><Relationship Id="rId8" Type="http://schemas.openxmlformats.org/officeDocument/2006/relationships/image" Target="../media/image114.emf"/><Relationship Id="rId1" Type="http://schemas.openxmlformats.org/officeDocument/2006/relationships/vmlDrawing" Target="../drawings/vmlDrawing25.vml"/><Relationship Id="rId2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3.bin"/><Relationship Id="rId4" Type="http://schemas.openxmlformats.org/officeDocument/2006/relationships/image" Target="../media/image115.emf"/><Relationship Id="rId5" Type="http://schemas.openxmlformats.org/officeDocument/2006/relationships/oleObject" Target="../embeddings/oleObject124.bin"/><Relationship Id="rId6" Type="http://schemas.openxmlformats.org/officeDocument/2006/relationships/image" Target="../media/image116.emf"/><Relationship Id="rId7" Type="http://schemas.openxmlformats.org/officeDocument/2006/relationships/oleObject" Target="../embeddings/oleObject125.bin"/><Relationship Id="rId8" Type="http://schemas.openxmlformats.org/officeDocument/2006/relationships/image" Target="../media/image117.emf"/><Relationship Id="rId1" Type="http://schemas.openxmlformats.org/officeDocument/2006/relationships/vmlDrawing" Target="../drawings/vmlDrawing26.vml"/><Relationship Id="rId2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6.bin"/><Relationship Id="rId4" Type="http://schemas.openxmlformats.org/officeDocument/2006/relationships/image" Target="../media/image118.emf"/><Relationship Id="rId5" Type="http://schemas.openxmlformats.org/officeDocument/2006/relationships/oleObject" Target="../embeddings/oleObject127.bin"/><Relationship Id="rId6" Type="http://schemas.openxmlformats.org/officeDocument/2006/relationships/image" Target="../media/image119.emf"/><Relationship Id="rId7" Type="http://schemas.openxmlformats.org/officeDocument/2006/relationships/oleObject" Target="../embeddings/oleObject128.bin"/><Relationship Id="rId8" Type="http://schemas.openxmlformats.org/officeDocument/2006/relationships/image" Target="../media/image120.emf"/><Relationship Id="rId9" Type="http://schemas.openxmlformats.org/officeDocument/2006/relationships/oleObject" Target="../embeddings/oleObject129.bin"/><Relationship Id="rId10" Type="http://schemas.openxmlformats.org/officeDocument/2006/relationships/image" Target="../media/image121.emf"/><Relationship Id="rId1" Type="http://schemas.openxmlformats.org/officeDocument/2006/relationships/vmlDrawing" Target="../drawings/vmlDrawing27.vml"/><Relationship Id="rId2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33.bin"/><Relationship Id="rId20" Type="http://schemas.openxmlformats.org/officeDocument/2006/relationships/image" Target="../media/image130.emf"/><Relationship Id="rId21" Type="http://schemas.openxmlformats.org/officeDocument/2006/relationships/oleObject" Target="../embeddings/oleObject139.bin"/><Relationship Id="rId22" Type="http://schemas.openxmlformats.org/officeDocument/2006/relationships/image" Target="../media/image131.emf"/><Relationship Id="rId23" Type="http://schemas.openxmlformats.org/officeDocument/2006/relationships/oleObject" Target="../embeddings/oleObject140.bin"/><Relationship Id="rId24" Type="http://schemas.openxmlformats.org/officeDocument/2006/relationships/image" Target="../media/image132.emf"/><Relationship Id="rId25" Type="http://schemas.openxmlformats.org/officeDocument/2006/relationships/oleObject" Target="../embeddings/oleObject141.bin"/><Relationship Id="rId26" Type="http://schemas.openxmlformats.org/officeDocument/2006/relationships/image" Target="../media/image133.emf"/><Relationship Id="rId27" Type="http://schemas.openxmlformats.org/officeDocument/2006/relationships/oleObject" Target="../embeddings/oleObject142.bin"/><Relationship Id="rId28" Type="http://schemas.openxmlformats.org/officeDocument/2006/relationships/image" Target="../media/image134.emf"/><Relationship Id="rId10" Type="http://schemas.openxmlformats.org/officeDocument/2006/relationships/image" Target="../media/image125.emf"/><Relationship Id="rId11" Type="http://schemas.openxmlformats.org/officeDocument/2006/relationships/oleObject" Target="../embeddings/oleObject134.bin"/><Relationship Id="rId12" Type="http://schemas.openxmlformats.org/officeDocument/2006/relationships/image" Target="../media/image126.emf"/><Relationship Id="rId13" Type="http://schemas.openxmlformats.org/officeDocument/2006/relationships/oleObject" Target="../embeddings/oleObject135.bin"/><Relationship Id="rId14" Type="http://schemas.openxmlformats.org/officeDocument/2006/relationships/image" Target="../media/image127.emf"/><Relationship Id="rId15" Type="http://schemas.openxmlformats.org/officeDocument/2006/relationships/oleObject" Target="../embeddings/oleObject136.bin"/><Relationship Id="rId16" Type="http://schemas.openxmlformats.org/officeDocument/2006/relationships/image" Target="../media/image128.emf"/><Relationship Id="rId17" Type="http://schemas.openxmlformats.org/officeDocument/2006/relationships/oleObject" Target="../embeddings/oleObject137.bin"/><Relationship Id="rId18" Type="http://schemas.openxmlformats.org/officeDocument/2006/relationships/image" Target="../media/image129.emf"/><Relationship Id="rId19" Type="http://schemas.openxmlformats.org/officeDocument/2006/relationships/oleObject" Target="../embeddings/oleObject138.bin"/><Relationship Id="rId1" Type="http://schemas.openxmlformats.org/officeDocument/2006/relationships/vmlDrawing" Target="../drawings/vmlDrawing28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30.bin"/><Relationship Id="rId4" Type="http://schemas.openxmlformats.org/officeDocument/2006/relationships/image" Target="../media/image122.emf"/><Relationship Id="rId5" Type="http://schemas.openxmlformats.org/officeDocument/2006/relationships/oleObject" Target="../embeddings/oleObject131.bin"/><Relationship Id="rId6" Type="http://schemas.openxmlformats.org/officeDocument/2006/relationships/image" Target="../media/image123.emf"/><Relationship Id="rId7" Type="http://schemas.openxmlformats.org/officeDocument/2006/relationships/oleObject" Target="../embeddings/oleObject132.bin"/><Relationship Id="rId8" Type="http://schemas.openxmlformats.org/officeDocument/2006/relationships/image" Target="../media/image124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3.bin"/><Relationship Id="rId4" Type="http://schemas.openxmlformats.org/officeDocument/2006/relationships/image" Target="../media/image135.emf"/><Relationship Id="rId5" Type="http://schemas.openxmlformats.org/officeDocument/2006/relationships/oleObject" Target="../embeddings/oleObject144.bin"/><Relationship Id="rId6" Type="http://schemas.openxmlformats.org/officeDocument/2006/relationships/image" Target="../media/image93.emf"/><Relationship Id="rId7" Type="http://schemas.openxmlformats.org/officeDocument/2006/relationships/oleObject" Target="../embeddings/oleObject145.bin"/><Relationship Id="rId8" Type="http://schemas.openxmlformats.org/officeDocument/2006/relationships/image" Target="../media/image136.emf"/><Relationship Id="rId1" Type="http://schemas.openxmlformats.org/officeDocument/2006/relationships/vmlDrawing" Target="../drawings/vmlDrawing29.vml"/><Relationship Id="rId2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7.png"/><Relationship Id="rId3" Type="http://schemas.openxmlformats.org/officeDocument/2006/relationships/image" Target="../media/image13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oleObject" Target="../embeddings/oleObject9.bin"/><Relationship Id="rId5" Type="http://schemas.openxmlformats.org/officeDocument/2006/relationships/image" Target="../media/image9.emf"/><Relationship Id="rId6" Type="http://schemas.openxmlformats.org/officeDocument/2006/relationships/oleObject" Target="../embeddings/oleObject10.bin"/><Relationship Id="rId7" Type="http://schemas.openxmlformats.org/officeDocument/2006/relationships/image" Target="../media/image10.emf"/><Relationship Id="rId8" Type="http://schemas.openxmlformats.org/officeDocument/2006/relationships/oleObject" Target="../embeddings/oleObject11.bin"/><Relationship Id="rId9" Type="http://schemas.openxmlformats.org/officeDocument/2006/relationships/image" Target="../media/image11.emf"/><Relationship Id="rId10" Type="http://schemas.openxmlformats.org/officeDocument/2006/relationships/oleObject" Target="../embeddings/oleObject12.bin"/><Relationship Id="rId11" Type="http://schemas.openxmlformats.org/officeDocument/2006/relationships/image" Target="../media/image12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oleObject" Target="../embeddings/oleObject17.bin"/><Relationship Id="rId12" Type="http://schemas.openxmlformats.org/officeDocument/2006/relationships/image" Target="../media/image18.emf"/><Relationship Id="rId13" Type="http://schemas.openxmlformats.org/officeDocument/2006/relationships/oleObject" Target="../embeddings/oleObject18.bin"/><Relationship Id="rId14" Type="http://schemas.openxmlformats.org/officeDocument/2006/relationships/image" Target="../media/image19.emf"/><Relationship Id="rId15" Type="http://schemas.openxmlformats.org/officeDocument/2006/relationships/oleObject" Target="../embeddings/oleObject19.bin"/><Relationship Id="rId16" Type="http://schemas.openxmlformats.org/officeDocument/2006/relationships/image" Target="../media/image20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oleObject13.bin"/><Relationship Id="rId4" Type="http://schemas.openxmlformats.org/officeDocument/2006/relationships/image" Target="../media/image14.emf"/><Relationship Id="rId5" Type="http://schemas.openxmlformats.org/officeDocument/2006/relationships/oleObject" Target="../embeddings/oleObject14.bin"/><Relationship Id="rId6" Type="http://schemas.openxmlformats.org/officeDocument/2006/relationships/image" Target="../media/image15.emf"/><Relationship Id="rId7" Type="http://schemas.openxmlformats.org/officeDocument/2006/relationships/oleObject" Target="../embeddings/oleObject15.bin"/><Relationship Id="rId8" Type="http://schemas.openxmlformats.org/officeDocument/2006/relationships/image" Target="../media/image16.emf"/><Relationship Id="rId9" Type="http://schemas.openxmlformats.org/officeDocument/2006/relationships/oleObject" Target="../embeddings/oleObject16.bin"/><Relationship Id="rId10" Type="http://schemas.openxmlformats.org/officeDocument/2006/relationships/image" Target="../media/image1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oleObject" Target="../embeddings/oleObject20.bin"/><Relationship Id="rId5" Type="http://schemas.openxmlformats.org/officeDocument/2006/relationships/image" Target="../media/image2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4" Type="http://schemas.openxmlformats.org/officeDocument/2006/relationships/image" Target="../media/image24.emf"/><Relationship Id="rId5" Type="http://schemas.openxmlformats.org/officeDocument/2006/relationships/oleObject" Target="../embeddings/oleObject22.bin"/><Relationship Id="rId6" Type="http://schemas.openxmlformats.org/officeDocument/2006/relationships/image" Target="../media/image25.emf"/><Relationship Id="rId7" Type="http://schemas.openxmlformats.org/officeDocument/2006/relationships/oleObject" Target="../embeddings/oleObject23.bin"/><Relationship Id="rId8" Type="http://schemas.openxmlformats.org/officeDocument/2006/relationships/image" Target="../media/image26.emf"/><Relationship Id="rId9" Type="http://schemas.openxmlformats.org/officeDocument/2006/relationships/oleObject" Target="../embeddings/oleObject24.bin"/><Relationship Id="rId10" Type="http://schemas.openxmlformats.org/officeDocument/2006/relationships/image" Target="../media/image22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898769" y="1634067"/>
            <a:ext cx="7239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Id="1">
                <a:solidFill>
                  <a:srgbClr val="FF3300"/>
                </a:solidFill>
              </a:rPr>
              <a:t>ROCO218</a:t>
            </a:r>
            <a:r>
              <a:rPr lang="en-GB" sz="3600" b="1" dirty="0">
                <a:solidFill>
                  <a:srgbClr val="FF3300"/>
                </a:solidFill>
              </a:rPr>
              <a:t>: Control Engineering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Dr Ian Howard </a:t>
            </a:r>
            <a:r>
              <a:rPr lang="en-GB" sz="3600" b="1" dirty="0" smtClean="0">
                <a:solidFill>
                  <a:srgbClr val="FF3300"/>
                </a:solidFill>
              </a:rPr>
              <a:t/>
            </a:r>
            <a:br>
              <a:rPr lang="en-GB" sz="3600" b="1" dirty="0" smtClean="0">
                <a:solidFill>
                  <a:srgbClr val="FF3300"/>
                </a:solidFill>
              </a:rPr>
            </a:br>
            <a:r>
              <a:rPr lang="en-GB" sz="3600" i="1" dirty="0" smtClean="0">
                <a:solidFill>
                  <a:srgbClr val="FF3300"/>
                </a:solidFill>
              </a:rPr>
              <a:t/>
            </a:r>
            <a:br>
              <a:rPr lang="en-GB" sz="3600" i="1" dirty="0" smtClean="0">
                <a:solidFill>
                  <a:srgbClr val="FF3300"/>
                </a:solidFill>
              </a:rPr>
            </a:br>
            <a:r>
              <a:rPr lang="en-GB" sz="3600" dirty="0" smtClean="0"/>
              <a:t>Lecture 8</a:t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en-GB" sz="3600" dirty="0" smtClean="0"/>
              <a:t>Transfer function of a SFC system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161495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272888" y="512838"/>
            <a:ext cx="432752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prstClr val="black"/>
                </a:solidFill>
              </a:rPr>
              <a:t>Given the equation</a:t>
            </a:r>
            <a:endParaRPr lang="en-US" sz="2000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66800" y="1838513"/>
            <a:ext cx="64520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prstClr val="black"/>
                </a:solidFill>
              </a:rPr>
              <a:t>Let the constant terms be represented by the coefficients</a:t>
            </a:r>
            <a:endParaRPr lang="en-US" sz="2000" dirty="0">
              <a:solidFill>
                <a:prstClr val="black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/>
          </p:nvPr>
        </p:nvGraphicFramePr>
        <p:xfrm>
          <a:off x="312044" y="5587206"/>
          <a:ext cx="741362" cy="369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161" name="Equation" r:id="rId3" imgW="406400" imgH="203200" progId="Equation.DSMT4">
                  <p:embed/>
                </p:oleObj>
              </mc:Choice>
              <mc:Fallback>
                <p:oleObj name="Equation" r:id="rId3" imgW="406400" imgH="203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044" y="5587206"/>
                        <a:ext cx="741362" cy="369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252413" y="912813"/>
          <a:ext cx="5681662" cy="925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162" name="Equation" r:id="rId5" imgW="2959100" imgH="482600" progId="Equation.DSMT4">
                  <p:embed/>
                </p:oleObj>
              </mc:Choice>
              <mc:Fallback>
                <p:oleObj name="Equation" r:id="rId5" imgW="2959100" imgH="482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2413" y="912813"/>
                        <a:ext cx="5681662" cy="925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242888" y="5957888"/>
          <a:ext cx="1619250" cy="71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163" name="Equation" r:id="rId7" imgW="889000" imgH="393700" progId="Equation.DSMT4">
                  <p:embed/>
                </p:oleObj>
              </mc:Choice>
              <mc:Fallback>
                <p:oleObj name="Equation" r:id="rId7" imgW="889000" imgH="393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2888" y="5957888"/>
                        <a:ext cx="1619250" cy="71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/>
          </p:nvPr>
        </p:nvGraphicFramePr>
        <p:xfrm>
          <a:off x="212725" y="2238375"/>
          <a:ext cx="1682750" cy="877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164" name="Equation" r:id="rId9" imgW="876300" imgH="457200" progId="Equation.3">
                  <p:embed/>
                </p:oleObj>
              </mc:Choice>
              <mc:Fallback>
                <p:oleObj name="Equation" r:id="rId9" imgW="876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12725" y="2238375"/>
                        <a:ext cx="1682750" cy="877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266702" y="3162300"/>
          <a:ext cx="1731963" cy="877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165" name="Equation" r:id="rId11" imgW="901700" imgH="457200" progId="Equation.3">
                  <p:embed/>
                </p:oleObj>
              </mc:Choice>
              <mc:Fallback>
                <p:oleObj name="Equation" r:id="rId11" imgW="9017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66702" y="3162300"/>
                        <a:ext cx="1731963" cy="877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" name="Object 35"/>
          <p:cNvGraphicFramePr>
            <a:graphicFrameLocks noChangeAspect="1"/>
          </p:cNvGraphicFramePr>
          <p:nvPr>
            <p:extLst/>
          </p:nvPr>
        </p:nvGraphicFramePr>
        <p:xfrm>
          <a:off x="2978922" y="2285563"/>
          <a:ext cx="1708150" cy="876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166" name="Equation" r:id="rId13" imgW="889000" imgH="457200" progId="Equation.DSMT4">
                  <p:embed/>
                </p:oleObj>
              </mc:Choice>
              <mc:Fallback>
                <p:oleObj name="Equation" r:id="rId13" imgW="889000" imgH="4572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978922" y="2285563"/>
                        <a:ext cx="1708150" cy="876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7" name="Object 36"/>
          <p:cNvGraphicFramePr>
            <a:graphicFrameLocks noChangeAspect="1"/>
          </p:cNvGraphicFramePr>
          <p:nvPr>
            <p:extLst/>
          </p:nvPr>
        </p:nvGraphicFramePr>
        <p:xfrm>
          <a:off x="65088" y="4248150"/>
          <a:ext cx="3659187" cy="80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7167" name="Equation" r:id="rId15" imgW="1905000" imgH="419100" progId="Equation.DSMT4">
                  <p:embed/>
                </p:oleObj>
              </mc:Choice>
              <mc:Fallback>
                <p:oleObj name="Equation" r:id="rId15" imgW="1905000" imgH="4191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5088" y="4248150"/>
                        <a:ext cx="3659187" cy="8048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8" name="Rectangle 37"/>
          <p:cNvSpPr/>
          <p:nvPr/>
        </p:nvSpPr>
        <p:spPr>
          <a:xfrm>
            <a:off x="212031" y="5171985"/>
            <a:ext cx="64520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prstClr val="black"/>
                </a:solidFill>
              </a:rPr>
              <a:t>Choosing state space representations</a:t>
            </a:r>
            <a:endParaRPr lang="en-US" sz="2000" dirty="0">
              <a:solidFill>
                <a:prstClr val="black"/>
              </a:solidFill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5" y="6882"/>
            <a:ext cx="9143995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rgbClr val="FF0000"/>
                </a:solidFill>
                <a:latin typeface="Arial" charset="0"/>
              </a:rPr>
              <a:t>Remember: velocity </a:t>
            </a:r>
            <a:r>
              <a:rPr lang="en-US" sz="3200" b="1" dirty="0">
                <a:solidFill>
                  <a:srgbClr val="FF0000"/>
                </a:solidFill>
                <a:latin typeface="Arial" charset="0"/>
              </a:rPr>
              <a:t>control inverted pendulum</a:t>
            </a:r>
          </a:p>
        </p:txBody>
      </p:sp>
    </p:spTree>
    <p:extLst>
      <p:ext uri="{BB962C8B-B14F-4D97-AF65-F5344CB8AC3E}">
        <p14:creationId xmlns:p14="http://schemas.microsoft.com/office/powerpoint/2010/main" val="1743963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0" grpId="0"/>
      <p:bldP spid="3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337645" y="590726"/>
            <a:ext cx="86284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prstClr val="black"/>
                </a:solidFill>
              </a:rPr>
              <a:t>From the state space representation of the velocity controlled inverted pendulum</a:t>
            </a:r>
            <a:endParaRPr lang="en-US" sz="2000" dirty="0">
              <a:solidFill>
                <a:prstClr val="black"/>
              </a:solidFill>
            </a:endParaRPr>
          </a:p>
        </p:txBody>
      </p:sp>
      <p:graphicFrame>
        <p:nvGraphicFramePr>
          <p:cNvPr id="12" name="Object 4"/>
          <p:cNvGraphicFramePr>
            <a:graphicFrameLocks noChangeAspect="1"/>
          </p:cNvGraphicFramePr>
          <p:nvPr>
            <p:extLst/>
          </p:nvPr>
        </p:nvGraphicFramePr>
        <p:xfrm>
          <a:off x="615699" y="1450980"/>
          <a:ext cx="5313363" cy="96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6053" name="Equation" r:id="rId3" imgW="2984500" imgH="609600" progId="Equation.3">
                  <p:embed/>
                </p:oleObj>
              </mc:Choice>
              <mc:Fallback>
                <p:oleObj name="Equation" r:id="rId3" imgW="29845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5699" y="1450980"/>
                        <a:ext cx="5313363" cy="968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436563" y="4935538"/>
          <a:ext cx="2343150" cy="985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6054" name="Equation" r:id="rId5" imgW="1295400" imgH="609600" progId="Equation.3">
                  <p:embed/>
                </p:oleObj>
              </mc:Choice>
              <mc:Fallback>
                <p:oleObj name="Equation" r:id="rId5" imgW="12954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36563" y="4935538"/>
                        <a:ext cx="2343150" cy="9858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3130275" y="5075071"/>
            <a:ext cx="279878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prstClr val="black"/>
                </a:solidFill>
              </a:rPr>
              <a:t>Where output y is the pendulum angle </a:t>
            </a:r>
            <a:r>
              <a:rPr lang="en-US" sz="2000" dirty="0" err="1">
                <a:solidFill>
                  <a:prstClr val="black"/>
                </a:solidFill>
              </a:rPr>
              <a:t>θ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</a:p>
        </p:txBody>
      </p:sp>
      <p:graphicFrame>
        <p:nvGraphicFramePr>
          <p:cNvPr id="16" name="Object 15"/>
          <p:cNvGraphicFramePr>
            <a:graphicFrameLocks noChangeAspect="1"/>
          </p:cNvGraphicFramePr>
          <p:nvPr>
            <p:extLst/>
          </p:nvPr>
        </p:nvGraphicFramePr>
        <p:xfrm>
          <a:off x="338138" y="2828925"/>
          <a:ext cx="7643812" cy="183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6055" name="Equation" r:id="rId7" imgW="4292600" imgH="1155700" progId="Equation.3">
                  <p:embed/>
                </p:oleObj>
              </mc:Choice>
              <mc:Fallback>
                <p:oleObj name="Equation" r:id="rId7" imgW="4292600" imgH="1155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8138" y="2828925"/>
                        <a:ext cx="7643812" cy="1835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1"/>
          <p:cNvSpPr txBox="1">
            <a:spLocks/>
          </p:cNvSpPr>
          <p:nvPr/>
        </p:nvSpPr>
        <p:spPr>
          <a:xfrm>
            <a:off x="5" y="6882"/>
            <a:ext cx="9143995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smtClean="0">
                <a:solidFill>
                  <a:srgbClr val="FF0000"/>
                </a:solidFill>
                <a:latin typeface="Arial" charset="0"/>
              </a:rPr>
              <a:t>Remember: Velocity control inverted pendulum</a:t>
            </a:r>
            <a:endParaRPr lang="en-US" sz="3200" b="1" dirty="0">
              <a:solidFill>
                <a:srgbClr val="FF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618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1927503"/>
              </p:ext>
            </p:extLst>
          </p:nvPr>
        </p:nvGraphicFramePr>
        <p:xfrm>
          <a:off x="688327" y="5123716"/>
          <a:ext cx="2733675" cy="1400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5010" name="Equation" r:id="rId3" imgW="1511300" imgH="863600" progId="Equation.3">
                  <p:embed/>
                </p:oleObj>
              </mc:Choice>
              <mc:Fallback>
                <p:oleObj name="Equation" r:id="rId3" imgW="1511300" imgH="863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8327" y="5123716"/>
                        <a:ext cx="2733675" cy="1400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>
            <p:extLst/>
          </p:nvPr>
        </p:nvGraphicFramePr>
        <p:xfrm>
          <a:off x="571500" y="3554413"/>
          <a:ext cx="5743575" cy="1350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5011" name="Equation" r:id="rId5" imgW="3225800" imgH="850900" progId="Equation.3">
                  <p:embed/>
                </p:oleObj>
              </mc:Choice>
              <mc:Fallback>
                <p:oleObj name="Equation" r:id="rId5" imgW="3225800" imgH="850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" y="3554413"/>
                        <a:ext cx="5743575" cy="13509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5" y="6882"/>
            <a:ext cx="9143995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FF0000"/>
                </a:solidFill>
                <a:latin typeface="Arial" charset="0"/>
              </a:rPr>
              <a:t>Remember: </a:t>
            </a:r>
            <a:r>
              <a:rPr lang="en-US" sz="3200" b="1" i="1" dirty="0">
                <a:solidFill>
                  <a:srgbClr val="FF0000"/>
                </a:solidFill>
                <a:latin typeface="Arial" charset="0"/>
              </a:rPr>
              <a:t>Augmented</a:t>
            </a:r>
            <a:r>
              <a:rPr lang="en-US" sz="3200" b="1" dirty="0">
                <a:solidFill>
                  <a:srgbClr val="FF0000"/>
                </a:solidFill>
                <a:latin typeface="Arial" charset="0"/>
              </a:rPr>
              <a:t> velocity control inverted pendulum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91058" y="609600"/>
            <a:ext cx="864905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In practice we can to </a:t>
            </a:r>
            <a:r>
              <a:rPr lang="en-US" sz="2000" dirty="0" smtClean="0">
                <a:solidFill>
                  <a:srgbClr val="FF0000"/>
                </a:solidFill>
                <a:latin typeface="Arial" charset="0"/>
              </a:rPr>
              <a:t>control cart position </a:t>
            </a:r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as well as angle and angular velocity!</a:t>
            </a:r>
          </a:p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Otherwise it might never stop moving!</a:t>
            </a:r>
          </a:p>
          <a:p>
            <a:endParaRPr lang="en-US" sz="2000" dirty="0" smtClean="0">
              <a:solidFill>
                <a:prstClr val="black"/>
              </a:solidFill>
              <a:latin typeface="Arial" charset="0"/>
            </a:endParaRPr>
          </a:p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To do so </a:t>
            </a:r>
            <a:r>
              <a:rPr lang="en-US" sz="2000" dirty="0">
                <a:solidFill>
                  <a:prstClr val="black"/>
                </a:solidFill>
                <a:latin typeface="Arial" charset="0"/>
              </a:rPr>
              <a:t>w</a:t>
            </a:r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e can add a third state x</a:t>
            </a:r>
            <a:r>
              <a:rPr lang="en-US" sz="2000" baseline="-25000" dirty="0" smtClean="0">
                <a:solidFill>
                  <a:prstClr val="black"/>
                </a:solidFill>
                <a:latin typeface="Arial" charset="0"/>
              </a:rPr>
              <a:t>3</a:t>
            </a:r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 to represent cart position</a:t>
            </a:r>
          </a:p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Since the control signal is cart velocity, the differential of  </a:t>
            </a:r>
            <a:r>
              <a:rPr lang="en-US" sz="2000" dirty="0">
                <a:solidFill>
                  <a:prstClr val="black"/>
                </a:solidFill>
                <a:latin typeface="Arial" charset="0"/>
              </a:rPr>
              <a:t>x</a:t>
            </a:r>
            <a:r>
              <a:rPr lang="en-US" sz="2000" baseline="-25000" dirty="0">
                <a:solidFill>
                  <a:prstClr val="black"/>
                </a:solidFill>
                <a:latin typeface="Arial" charset="0"/>
              </a:rPr>
              <a:t>3</a:t>
            </a:r>
            <a:r>
              <a:rPr lang="en-US" sz="2000" dirty="0">
                <a:solidFill>
                  <a:prstClr val="black"/>
                </a:solidFill>
                <a:latin typeface="Arial" charset="0"/>
              </a:rPr>
              <a:t> </a:t>
            </a:r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is simply given by the input velocity control signal </a:t>
            </a:r>
          </a:p>
          <a:p>
            <a:endParaRPr lang="en-US" sz="2000" dirty="0" smtClean="0">
              <a:solidFill>
                <a:prstClr val="black"/>
              </a:solidFill>
              <a:latin typeface="Arial" charset="0"/>
            </a:endParaRPr>
          </a:p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Therefore we can write</a:t>
            </a:r>
            <a:endParaRPr lang="en-US" sz="2000" dirty="0">
              <a:solidFill>
                <a:prstClr val="black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782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192366"/>
              </p:ext>
            </p:extLst>
          </p:nvPr>
        </p:nvGraphicFramePr>
        <p:xfrm>
          <a:off x="376238" y="4406900"/>
          <a:ext cx="3124200" cy="1792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8080" name="Equation" r:id="rId3" imgW="1727200" imgH="1104900" progId="Equation.DSMT4">
                  <p:embed/>
                </p:oleObj>
              </mc:Choice>
              <mc:Fallback>
                <p:oleObj name="Equation" r:id="rId3" imgW="1727200" imgH="1104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6238" y="4406900"/>
                        <a:ext cx="3124200" cy="1792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0129770"/>
              </p:ext>
            </p:extLst>
          </p:nvPr>
        </p:nvGraphicFramePr>
        <p:xfrm>
          <a:off x="376238" y="2654300"/>
          <a:ext cx="6126163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8081" name="Equation" r:id="rId5" imgW="3441700" imgH="1104900" progId="Equation.DSMT4">
                  <p:embed/>
                </p:oleObj>
              </mc:Choice>
              <mc:Fallback>
                <p:oleObj name="Equation" r:id="rId5" imgW="3441700" imgH="1104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6238" y="2654300"/>
                        <a:ext cx="6126163" cy="175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5" y="6882"/>
            <a:ext cx="9143995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Adding integral action to the VCIP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91058" y="609600"/>
            <a:ext cx="864905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000" dirty="0" smtClean="0">
              <a:solidFill>
                <a:prstClr val="black"/>
              </a:solidFill>
              <a:latin typeface="Arial" charset="0"/>
            </a:endParaRPr>
          </a:p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We now want to use the cart position to generate error integrated over time</a:t>
            </a:r>
          </a:p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To do so </a:t>
            </a:r>
            <a:r>
              <a:rPr lang="en-US" sz="2000" dirty="0">
                <a:solidFill>
                  <a:prstClr val="black"/>
                </a:solidFill>
                <a:latin typeface="Arial" charset="0"/>
              </a:rPr>
              <a:t>w</a:t>
            </a:r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e can add a fourth state x</a:t>
            </a:r>
            <a:r>
              <a:rPr lang="en-US" sz="2000" baseline="-25000" dirty="0" smtClean="0">
                <a:solidFill>
                  <a:prstClr val="black"/>
                </a:solidFill>
                <a:latin typeface="Arial" charset="0"/>
              </a:rPr>
              <a:t>4</a:t>
            </a:r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 to represent integrated cart position error</a:t>
            </a:r>
          </a:p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To achieve this we further augment the system matrices</a:t>
            </a:r>
            <a:endParaRPr lang="en-US" sz="20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74434" y="4720492"/>
            <a:ext cx="4069566" cy="21375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15" dirty="0" smtClean="0">
                <a:solidFill>
                  <a:srgbClr val="FF0000"/>
                </a:solidFill>
                <a:latin typeface="Arial"/>
                <a:cs typeface="Arial"/>
              </a:rPr>
              <a:t>Notice we update the integral state by selecting the position state x</a:t>
            </a:r>
            <a:r>
              <a:rPr lang="en-US" sz="2215" baseline="-25000" dirty="0" smtClean="0">
                <a:solidFill>
                  <a:srgbClr val="FF0000"/>
                </a:solidFill>
                <a:latin typeface="Arial"/>
                <a:cs typeface="Arial"/>
              </a:rPr>
              <a:t>3 </a:t>
            </a:r>
            <a:r>
              <a:rPr lang="en-US" sz="2215" dirty="0" smtClean="0">
                <a:solidFill>
                  <a:srgbClr val="FF0000"/>
                </a:solidFill>
                <a:latin typeface="Arial"/>
                <a:cs typeface="Arial"/>
              </a:rPr>
              <a:t>to generate the (y-r) term used for integral action</a:t>
            </a:r>
            <a:endParaRPr lang="en-US" sz="2215" baseline="-25000" dirty="0">
              <a:solidFill>
                <a:srgbClr val="FF0000"/>
              </a:solidFill>
              <a:latin typeface="Arial"/>
              <a:cs typeface="Arial"/>
            </a:endParaRPr>
          </a:p>
          <a:p>
            <a:r>
              <a:rPr lang="en-US" sz="2215" dirty="0" smtClean="0">
                <a:solidFill>
                  <a:srgbClr val="FF0000"/>
                </a:solidFill>
                <a:latin typeface="Arial"/>
                <a:cs typeface="Arial"/>
              </a:rPr>
              <a:t>Here we assume the reference value is zero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3381426" y="4222661"/>
            <a:ext cx="1693008" cy="707306"/>
          </a:xfrm>
          <a:prstGeom prst="straightConnector1">
            <a:avLst/>
          </a:prstGeom>
          <a:ln w="6350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5" y="6265681"/>
            <a:ext cx="4778395" cy="433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15" dirty="0" smtClean="0">
                <a:solidFill>
                  <a:srgbClr val="FF0000"/>
                </a:solidFill>
                <a:latin typeface="Arial"/>
                <a:cs typeface="Arial"/>
              </a:rPr>
              <a:t>We did</a:t>
            </a:r>
            <a:r>
              <a:rPr lang="mr-IN" sz="2215" dirty="0" smtClean="0">
                <a:solidFill>
                  <a:srgbClr val="FF0000"/>
                </a:solidFill>
                <a:latin typeface="Arial"/>
                <a:cs typeface="Arial"/>
              </a:rPr>
              <a:t>n’</a:t>
            </a:r>
            <a:r>
              <a:rPr lang="en-US" sz="2215" dirty="0" smtClean="0">
                <a:solidFill>
                  <a:srgbClr val="FF0000"/>
                </a:solidFill>
                <a:latin typeface="Arial"/>
                <a:cs typeface="Arial"/>
              </a:rPr>
              <a:t>t change y to implement this</a:t>
            </a:r>
          </a:p>
        </p:txBody>
      </p:sp>
    </p:spTree>
    <p:extLst>
      <p:ext uri="{BB962C8B-B14F-4D97-AF65-F5344CB8AC3E}">
        <p14:creationId xmlns:p14="http://schemas.microsoft.com/office/powerpoint/2010/main" val="2522829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 bldLvl="2"/>
      <p:bldP spid="6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5599976"/>
              </p:ext>
            </p:extLst>
          </p:nvPr>
        </p:nvGraphicFramePr>
        <p:xfrm>
          <a:off x="401638" y="1333500"/>
          <a:ext cx="8027987" cy="2484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986" name="Equation" r:id="rId3" imgW="4508500" imgH="1562100" progId="Equation.3">
                  <p:embed/>
                </p:oleObj>
              </mc:Choice>
              <mc:Fallback>
                <p:oleObj name="Equation" r:id="rId3" imgW="4508500" imgH="156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1638" y="1333500"/>
                        <a:ext cx="8027987" cy="24844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>
          <a:xfrm>
            <a:off x="291058" y="609600"/>
            <a:ext cx="86490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Substituting in the coefficients leads to the equations</a:t>
            </a:r>
            <a:endParaRPr lang="en-US" sz="2000" dirty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" y="6882"/>
            <a:ext cx="9143995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rgbClr val="000000"/>
                </a:solidFill>
                <a:latin typeface="Arial" charset="0"/>
              </a:rPr>
              <a:t>Adding integral action to the VCIP</a:t>
            </a:r>
            <a:endParaRPr lang="en-US" sz="3200" b="1" dirty="0">
              <a:solidFill>
                <a:srgbClr val="000000"/>
              </a:solidFill>
              <a:latin typeface="Arial" charset="0"/>
            </a:endParaRPr>
          </a:p>
        </p:txBody>
      </p:sp>
      <p:graphicFrame>
        <p:nvGraphicFramePr>
          <p:cNvPr id="1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2847558"/>
              </p:ext>
            </p:extLst>
          </p:nvPr>
        </p:nvGraphicFramePr>
        <p:xfrm>
          <a:off x="865856" y="3817938"/>
          <a:ext cx="3124200" cy="1792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3987" name="Equation" r:id="rId5" imgW="1727200" imgH="1104900" progId="Equation.DSMT4">
                  <p:embed/>
                </p:oleObj>
              </mc:Choice>
              <mc:Fallback>
                <p:oleObj name="Equation" r:id="rId5" imgW="1727200" imgH="1104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856" y="3817938"/>
                        <a:ext cx="3124200" cy="1792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401638" y="5964169"/>
            <a:ext cx="86490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Finally we can design the feedback gain vector K needed to implement full feedback state control using the Matlab </a:t>
            </a:r>
            <a:r>
              <a:rPr lang="en-US" sz="2000" dirty="0" smtClean="0">
                <a:solidFill>
                  <a:srgbClr val="0000FF"/>
                </a:solidFill>
                <a:latin typeface="Arial" charset="0"/>
              </a:rPr>
              <a:t>place </a:t>
            </a:r>
            <a:r>
              <a:rPr lang="en-US" sz="2000" dirty="0" smtClean="0">
                <a:solidFill>
                  <a:prstClr val="black"/>
                </a:solidFill>
                <a:latin typeface="Arial" charset="0"/>
              </a:rPr>
              <a:t>command</a:t>
            </a:r>
            <a:endParaRPr lang="en-US" sz="2000" dirty="0">
              <a:solidFill>
                <a:prstClr val="black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4589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0" y="1634067"/>
            <a:ext cx="9144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Engineering</a:t>
            </a:r>
            <a:r>
              <a:rPr lang="en-GB" sz="3600" b="1" dirty="0">
                <a:solidFill>
                  <a:srgbClr val="FF3300"/>
                </a:solidFill>
              </a:rPr>
              <a:t/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 smtClean="0">
                <a:solidFill>
                  <a:srgbClr val="FF3300"/>
                </a:solidFill>
              </a:rPr>
              <a:t/>
            </a:r>
            <a:br>
              <a:rPr lang="en-GB" sz="3600" i="1" dirty="0" smtClean="0">
                <a:solidFill>
                  <a:srgbClr val="FF3300"/>
                </a:solidFill>
              </a:rPr>
            </a:br>
            <a:r>
              <a:rPr lang="en-GB" sz="3600" dirty="0" smtClean="0"/>
              <a:t/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en-GB" sz="3200" dirty="0" smtClean="0"/>
              <a:t>Integral control </a:t>
            </a:r>
            <a:r>
              <a:rPr lang="en-GB" sz="3600" dirty="0"/>
              <a:t>e</a:t>
            </a:r>
            <a:r>
              <a:rPr lang="en-GB" sz="3600" dirty="0" smtClean="0"/>
              <a:t>xam solutions</a:t>
            </a:r>
            <a:br>
              <a:rPr lang="en-GB" sz="3600" dirty="0" smtClean="0"/>
            </a:br>
            <a:r>
              <a:rPr lang="en-US" sz="3200" dirty="0">
                <a:latin typeface="Arial"/>
                <a:cs typeface="Arial"/>
              </a:rPr>
              <a:t/>
            </a:r>
            <a:br>
              <a:rPr lang="en-US" sz="3200" dirty="0">
                <a:latin typeface="Arial"/>
                <a:cs typeface="Arial"/>
              </a:rPr>
            </a:b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4270454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93" y="873369"/>
            <a:ext cx="8440615" cy="5103836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773723" y="8395"/>
            <a:ext cx="759655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/>
              <a:t>Q4: SFC, integral control and observer</a:t>
            </a:r>
            <a:endParaRPr lang="en-US" sz="2954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1708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493838" y="863982"/>
            <a:ext cx="1674176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For system</a:t>
            </a:r>
          </a:p>
        </p:txBody>
      </p:sp>
      <p:graphicFrame>
        <p:nvGraphicFramePr>
          <p:cNvPr id="23" name="Object 22"/>
          <p:cNvGraphicFramePr>
            <a:graphicFrameLocks noChangeAspect="1"/>
          </p:cNvGraphicFramePr>
          <p:nvPr>
            <p:extLst/>
          </p:nvPr>
        </p:nvGraphicFramePr>
        <p:xfrm>
          <a:off x="773725" y="1279282"/>
          <a:ext cx="1632438" cy="4308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321" name="Equation" r:id="rId3" imgW="876300" imgH="203200" progId="Equation.3">
                  <p:embed/>
                </p:oleObj>
              </mc:Choice>
              <mc:Fallback>
                <p:oleObj name="Equation" r:id="rId3" imgW="876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3725" y="1279282"/>
                        <a:ext cx="1632438" cy="43082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24"/>
          <p:cNvGraphicFramePr>
            <a:graphicFrameLocks noChangeAspect="1"/>
          </p:cNvGraphicFramePr>
          <p:nvPr>
            <p:extLst/>
          </p:nvPr>
        </p:nvGraphicFramePr>
        <p:xfrm>
          <a:off x="773725" y="1790700"/>
          <a:ext cx="1632438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322" name="Equation" r:id="rId5" imgW="876300" imgH="152400" progId="Equation.DSMT4">
                  <p:embed/>
                </p:oleObj>
              </mc:Choice>
              <mc:Fallback>
                <p:oleObj name="Equation" r:id="rId5" imgW="876300" imgH="152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3725" y="1790700"/>
                        <a:ext cx="1632438" cy="323850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767844" y="2341447"/>
            <a:ext cx="3870290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Full state feedback requires that</a:t>
            </a:r>
          </a:p>
        </p:txBody>
      </p:sp>
      <p:graphicFrame>
        <p:nvGraphicFramePr>
          <p:cNvPr id="29" name="Object 28"/>
          <p:cNvGraphicFramePr>
            <a:graphicFrameLocks noChangeAspect="1"/>
          </p:cNvGraphicFramePr>
          <p:nvPr>
            <p:extLst/>
          </p:nvPr>
        </p:nvGraphicFramePr>
        <p:xfrm>
          <a:off x="884382" y="3034629"/>
          <a:ext cx="1135673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323" name="Equation" r:id="rId7" imgW="609600" imgH="152400" progId="Equation.DSMT4">
                  <p:embed/>
                </p:oleObj>
              </mc:Choice>
              <mc:Fallback>
                <p:oleObj name="Equation" r:id="rId7" imgW="609600" imgH="152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84382" y="3034629"/>
                        <a:ext cx="1135673" cy="323850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30"/>
          <p:cNvGraphicFramePr>
            <a:graphicFrameLocks noChangeAspect="1"/>
          </p:cNvGraphicFramePr>
          <p:nvPr>
            <p:extLst/>
          </p:nvPr>
        </p:nvGraphicFramePr>
        <p:xfrm>
          <a:off x="884384" y="4367429"/>
          <a:ext cx="1774581" cy="404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324" name="Equation" r:id="rId9" imgW="952500" imgH="190500" progId="Equation.DSMT4">
                  <p:embed/>
                </p:oleObj>
              </mc:Choice>
              <mc:Fallback>
                <p:oleObj name="Equation" r:id="rId9" imgW="952500" imgH="190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84384" y="4367429"/>
                        <a:ext cx="1774581" cy="404446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Rectangle 31"/>
          <p:cNvSpPr/>
          <p:nvPr/>
        </p:nvSpPr>
        <p:spPr>
          <a:xfrm>
            <a:off x="616323" y="3761096"/>
            <a:ext cx="3609001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So system equations become</a:t>
            </a:r>
          </a:p>
        </p:txBody>
      </p:sp>
      <p:graphicFrame>
        <p:nvGraphicFramePr>
          <p:cNvPr id="33" name="Object 32"/>
          <p:cNvGraphicFramePr>
            <a:graphicFrameLocks noChangeAspect="1"/>
          </p:cNvGraphicFramePr>
          <p:nvPr>
            <p:extLst/>
          </p:nvPr>
        </p:nvGraphicFramePr>
        <p:xfrm>
          <a:off x="2870690" y="4367428"/>
          <a:ext cx="1585546" cy="486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325" name="Equation" r:id="rId11" imgW="850900" imgH="228600" progId="Equation.3">
                  <p:embed/>
                </p:oleObj>
              </mc:Choice>
              <mc:Fallback>
                <p:oleObj name="Equation" r:id="rId11" imgW="8509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70690" y="4367428"/>
                        <a:ext cx="1585546" cy="48650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" name="Object 33"/>
          <p:cNvGraphicFramePr>
            <a:graphicFrameLocks noChangeAspect="1"/>
          </p:cNvGraphicFramePr>
          <p:nvPr>
            <p:extLst/>
          </p:nvPr>
        </p:nvGraphicFramePr>
        <p:xfrm>
          <a:off x="820591" y="5141962"/>
          <a:ext cx="1774581" cy="3516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326" name="Equation" r:id="rId13" imgW="952500" imgH="165100" progId="Equation.3">
                  <p:embed/>
                </p:oleObj>
              </mc:Choice>
              <mc:Fallback>
                <p:oleObj name="Equation" r:id="rId13" imgW="9525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20591" y="5141962"/>
                        <a:ext cx="1774581" cy="35169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" name="Object 34"/>
          <p:cNvGraphicFramePr>
            <a:graphicFrameLocks noChangeAspect="1"/>
          </p:cNvGraphicFramePr>
          <p:nvPr>
            <p:extLst/>
          </p:nvPr>
        </p:nvGraphicFramePr>
        <p:xfrm>
          <a:off x="2823798" y="5032378"/>
          <a:ext cx="1632438" cy="4879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327" name="Equation" r:id="rId15" imgW="876300" imgH="228600" progId="Equation.DSMT4">
                  <p:embed/>
                </p:oleObj>
              </mc:Choice>
              <mc:Fallback>
                <p:oleObj name="Equation" r:id="rId15" imgW="8763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2823798" y="5032378"/>
                        <a:ext cx="1632438" cy="48797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itle 1"/>
          <p:cNvSpPr txBox="1">
            <a:spLocks/>
          </p:cNvSpPr>
          <p:nvPr/>
        </p:nvSpPr>
        <p:spPr>
          <a:xfrm>
            <a:off x="773723" y="8395"/>
            <a:ext cx="759655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/>
              <a:t>Q4: SFC, integral control and observer</a:t>
            </a:r>
            <a:endParaRPr lang="en-US" sz="2954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091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6" grpId="0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4"/>
          <p:cNvGraphicFramePr>
            <a:graphicFrameLocks noChangeAspect="1"/>
          </p:cNvGraphicFramePr>
          <p:nvPr>
            <p:extLst/>
          </p:nvPr>
        </p:nvGraphicFramePr>
        <p:xfrm>
          <a:off x="690196" y="1443406"/>
          <a:ext cx="3280996" cy="9568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137" name="Equation" r:id="rId3" imgW="1689100" imgH="508000" progId="Equation.3">
                  <p:embed/>
                </p:oleObj>
              </mc:Choice>
              <mc:Fallback>
                <p:oleObj name="Equation" r:id="rId3" imgW="16891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0196" y="1443406"/>
                        <a:ext cx="3280996" cy="9568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419099" y="845657"/>
            <a:ext cx="3147336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From state space system</a:t>
            </a:r>
          </a:p>
        </p:txBody>
      </p:sp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688732" y="3672254"/>
          <a:ext cx="2050074" cy="956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138" name="Equation" r:id="rId5" imgW="1054100" imgH="508000" progId="Equation.3">
                  <p:embed/>
                </p:oleObj>
              </mc:Choice>
              <mc:Fallback>
                <p:oleObj name="Equation" r:id="rId5" imgW="10541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8732" y="3672254"/>
                        <a:ext cx="2050074" cy="95689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4"/>
          <p:cNvGraphicFramePr>
            <a:graphicFrameLocks noChangeAspect="1"/>
          </p:cNvGraphicFramePr>
          <p:nvPr>
            <p:extLst/>
          </p:nvPr>
        </p:nvGraphicFramePr>
        <p:xfrm>
          <a:off x="700454" y="4629152"/>
          <a:ext cx="1654420" cy="9568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139" name="Equation" r:id="rId7" imgW="850900" imgH="508000" progId="Equation.3">
                  <p:embed/>
                </p:oleObj>
              </mc:Choice>
              <mc:Fallback>
                <p:oleObj name="Equation" r:id="rId7" imgW="8509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0454" y="4629152"/>
                        <a:ext cx="1654420" cy="9568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4"/>
          <p:cNvGraphicFramePr>
            <a:graphicFrameLocks noChangeAspect="1"/>
          </p:cNvGraphicFramePr>
          <p:nvPr>
            <p:extLst/>
          </p:nvPr>
        </p:nvGraphicFramePr>
        <p:xfrm>
          <a:off x="699727" y="2399977"/>
          <a:ext cx="2518996" cy="11473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140" name="Equation" r:id="rId9" imgW="1295400" imgH="609600" progId="Equation.3">
                  <p:embed/>
                </p:oleObj>
              </mc:Choice>
              <mc:Fallback>
                <p:oleObj name="Equation" r:id="rId9" imgW="12954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9727" y="2399977"/>
                        <a:ext cx="2518996" cy="11473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4"/>
          <p:cNvGraphicFramePr>
            <a:graphicFrameLocks noChangeAspect="1"/>
          </p:cNvGraphicFramePr>
          <p:nvPr>
            <p:extLst/>
          </p:nvPr>
        </p:nvGraphicFramePr>
        <p:xfrm>
          <a:off x="675543" y="5780944"/>
          <a:ext cx="2050073" cy="669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141" name="Equation" r:id="rId11" imgW="1054100" imgH="355600" progId="Equation.DSMT4">
                  <p:embed/>
                </p:oleObj>
              </mc:Choice>
              <mc:Fallback>
                <p:oleObj name="Equation" r:id="rId11" imgW="1054100" imgH="355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5543" y="5780944"/>
                        <a:ext cx="2050073" cy="66968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773723" y="8395"/>
            <a:ext cx="759655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/>
              <a:t>Q4: SFC, integral control and observer</a:t>
            </a:r>
            <a:endParaRPr lang="en-US" sz="2954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89892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68038" y="1051909"/>
            <a:ext cx="8055336" cy="376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We require that the eigenvalues </a:t>
            </a:r>
            <a:r>
              <a:rPr lang="en-US" sz="1846" dirty="0" err="1">
                <a:latin typeface="Arial" charset="0"/>
              </a:rPr>
              <a:t>λ</a:t>
            </a:r>
            <a:r>
              <a:rPr lang="en-US" sz="1846" dirty="0">
                <a:latin typeface="Arial" charset="0"/>
              </a:rPr>
              <a:t> of the controller system are at -3,-2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68038" y="1959660"/>
            <a:ext cx="8055336" cy="660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This means we will want the following characteristic equation for the eigenvalues</a:t>
            </a:r>
          </a:p>
        </p:txBody>
      </p:sp>
      <p:graphicFrame>
        <p:nvGraphicFramePr>
          <p:cNvPr id="19" name="Object 4"/>
          <p:cNvGraphicFramePr>
            <a:graphicFrameLocks noChangeAspect="1"/>
          </p:cNvGraphicFramePr>
          <p:nvPr>
            <p:extLst/>
          </p:nvPr>
        </p:nvGraphicFramePr>
        <p:xfrm>
          <a:off x="762001" y="2945424"/>
          <a:ext cx="2494085" cy="50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161" name="Equation" r:id="rId3" imgW="1282700" imgH="266700" progId="Equation.DSMT4">
                  <p:embed/>
                </p:oleObj>
              </mc:Choice>
              <mc:Fallback>
                <p:oleObj name="Equation" r:id="rId3" imgW="12827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1" y="2945424"/>
                        <a:ext cx="2494085" cy="501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3587263" y="2945423"/>
          <a:ext cx="2171700" cy="404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162" name="Equation" r:id="rId5" imgW="1117600" imgH="215900" progId="Equation.DSMT4">
                  <p:embed/>
                </p:oleObj>
              </mc:Choice>
              <mc:Fallback>
                <p:oleObj name="Equation" r:id="rId5" imgW="1117600" imgH="215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87263" y="2945423"/>
                        <a:ext cx="2171700" cy="4044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/>
          </p:nvPr>
        </p:nvGraphicFramePr>
        <p:xfrm>
          <a:off x="773726" y="4163158"/>
          <a:ext cx="2507274" cy="4850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163" name="Equation" r:id="rId7" imgW="1346200" imgH="228600" progId="Equation.DSMT4">
                  <p:embed/>
                </p:oleObj>
              </mc:Choice>
              <mc:Fallback>
                <p:oleObj name="Equation" r:id="rId7" imgW="1346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73726" y="4163158"/>
                        <a:ext cx="2507274" cy="48504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Rectangle 21"/>
          <p:cNvSpPr/>
          <p:nvPr/>
        </p:nvSpPr>
        <p:spPr>
          <a:xfrm>
            <a:off x="351693" y="3523930"/>
            <a:ext cx="6515245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The eigenvalues </a:t>
            </a:r>
            <a:r>
              <a:rPr lang="en-US" sz="1846" dirty="0" err="1">
                <a:latin typeface="Arial" charset="0"/>
              </a:rPr>
              <a:t>λ</a:t>
            </a:r>
            <a:r>
              <a:rPr lang="en-US" sz="1846" dirty="0">
                <a:latin typeface="Arial" charset="0"/>
              </a:rPr>
              <a:t> of the closed loop system are given by</a:t>
            </a:r>
          </a:p>
        </p:txBody>
      </p:sp>
      <p:graphicFrame>
        <p:nvGraphicFramePr>
          <p:cNvPr id="23" name="Object 4"/>
          <p:cNvGraphicFramePr>
            <a:graphicFrameLocks noChangeAspect="1"/>
          </p:cNvGraphicFramePr>
          <p:nvPr>
            <p:extLst/>
          </p:nvPr>
        </p:nvGraphicFramePr>
        <p:xfrm>
          <a:off x="987670" y="5572859"/>
          <a:ext cx="2886808" cy="9568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164" name="Equation" r:id="rId9" imgW="1485900" imgH="508000" progId="Equation.DSMT4">
                  <p:embed/>
                </p:oleObj>
              </mc:Choice>
              <mc:Fallback>
                <p:oleObj name="Equation" r:id="rId9" imgW="14859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7670" y="5572859"/>
                        <a:ext cx="2886808" cy="95689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23"/>
          <p:cNvSpPr/>
          <p:nvPr/>
        </p:nvSpPr>
        <p:spPr>
          <a:xfrm>
            <a:off x="735627" y="5062905"/>
            <a:ext cx="3935693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1846" dirty="0">
                <a:latin typeface="Arial" charset="0"/>
              </a:rPr>
              <a:t>Substituting in values for B we have</a:t>
            </a:r>
          </a:p>
        </p:txBody>
      </p:sp>
      <p:graphicFrame>
        <p:nvGraphicFramePr>
          <p:cNvPr id="25" name="Object 4"/>
          <p:cNvGraphicFramePr>
            <a:graphicFrameLocks noChangeAspect="1"/>
          </p:cNvGraphicFramePr>
          <p:nvPr>
            <p:extLst/>
          </p:nvPr>
        </p:nvGraphicFramePr>
        <p:xfrm>
          <a:off x="4199792" y="5476143"/>
          <a:ext cx="1652954" cy="1053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165" name="Equation" r:id="rId11" imgW="850900" imgH="558800" progId="Equation.3">
                  <p:embed/>
                </p:oleObj>
              </mc:Choice>
              <mc:Fallback>
                <p:oleObj name="Equation" r:id="rId11" imgW="850900" imgH="558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199792" y="5476143"/>
                        <a:ext cx="1652954" cy="105361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itle 1"/>
          <p:cNvSpPr txBox="1">
            <a:spLocks/>
          </p:cNvSpPr>
          <p:nvPr/>
        </p:nvSpPr>
        <p:spPr>
          <a:xfrm>
            <a:off x="773723" y="8395"/>
            <a:ext cx="759655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/>
              <a:t>Q4: SFC, integral control and observer</a:t>
            </a:r>
            <a:endParaRPr lang="en-US" sz="2954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422409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22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0" y="6882"/>
            <a:ext cx="91440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Arial" charset="0"/>
              </a:rPr>
              <a:t>T</a:t>
            </a:r>
            <a:r>
              <a:rPr lang="en-US" sz="3200" b="1" dirty="0" smtClean="0">
                <a:latin typeface="Arial" charset="0"/>
              </a:rPr>
              <a:t>ransfer functions of SFC system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19642" y="807107"/>
            <a:ext cx="38490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Arial" charset="0"/>
              </a:rPr>
              <a:t>Given the state </a:t>
            </a:r>
            <a:r>
              <a:rPr lang="en-US" sz="2000" dirty="0">
                <a:latin typeface="Arial" charset="0"/>
              </a:rPr>
              <a:t>space </a:t>
            </a:r>
            <a:r>
              <a:rPr lang="en-US" sz="2000" dirty="0" smtClean="0">
                <a:latin typeface="Arial" charset="0"/>
              </a:rPr>
              <a:t>equations</a:t>
            </a:r>
            <a:endParaRPr lang="en-US" sz="2000" dirty="0"/>
          </a:p>
        </p:txBody>
      </p:sp>
      <p:graphicFrame>
        <p:nvGraphicFramePr>
          <p:cNvPr id="19" name="Object 4"/>
          <p:cNvGraphicFramePr>
            <a:graphicFrameLocks noChangeAspect="1"/>
          </p:cNvGraphicFramePr>
          <p:nvPr>
            <p:extLst/>
          </p:nvPr>
        </p:nvGraphicFramePr>
        <p:xfrm>
          <a:off x="422275" y="1363030"/>
          <a:ext cx="1951038" cy="427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157" name="Equation" r:id="rId3" imgW="927100" imgH="203200" progId="Equation.3">
                  <p:embed/>
                </p:oleObj>
              </mc:Choice>
              <mc:Fallback>
                <p:oleObj name="Equation" r:id="rId3" imgW="9271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2275" y="1363030"/>
                        <a:ext cx="1951038" cy="4270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4357008"/>
              </p:ext>
            </p:extLst>
          </p:nvPr>
        </p:nvGraphicFramePr>
        <p:xfrm>
          <a:off x="476250" y="2086391"/>
          <a:ext cx="1897063" cy="374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158" name="Equation" r:id="rId5" imgW="901700" imgH="177800" progId="Equation.3">
                  <p:embed/>
                </p:oleObj>
              </mc:Choice>
              <mc:Fallback>
                <p:oleObj name="Equation" r:id="rId5" imgW="9017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6250" y="2086391"/>
                        <a:ext cx="1897063" cy="374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Rectangle 29"/>
          <p:cNvSpPr/>
          <p:nvPr/>
        </p:nvSpPr>
        <p:spPr>
          <a:xfrm>
            <a:off x="422276" y="2717739"/>
            <a:ext cx="836878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We showed previously that the transfer function of this state space model is given by the expression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5339587"/>
              </p:ext>
            </p:extLst>
          </p:nvPr>
        </p:nvGraphicFramePr>
        <p:xfrm>
          <a:off x="476250" y="3497108"/>
          <a:ext cx="3232150" cy="506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159" name="Equation" r:id="rId7" imgW="1536700" imgH="241300" progId="Equation.3">
                  <p:embed/>
                </p:oleObj>
              </mc:Choice>
              <mc:Fallback>
                <p:oleObj name="Equation" r:id="rId7" imgW="1536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6250" y="3497108"/>
                        <a:ext cx="3232150" cy="5064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422275" y="4883552"/>
            <a:ext cx="34177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charset="0"/>
              </a:rPr>
              <a:t>So assuming D is </a:t>
            </a:r>
            <a:r>
              <a:rPr lang="en-US" dirty="0" smtClean="0">
                <a:latin typeface="Arial" charset="0"/>
              </a:rPr>
              <a:t>zero we have</a:t>
            </a:r>
            <a:endParaRPr lang="en-US" dirty="0">
              <a:latin typeface="Arial" charset="0"/>
            </a:endParaRPr>
          </a:p>
        </p:txBody>
      </p:sp>
      <p:graphicFrame>
        <p:nvGraphicFramePr>
          <p:cNvPr id="1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7472559"/>
              </p:ext>
            </p:extLst>
          </p:nvPr>
        </p:nvGraphicFramePr>
        <p:xfrm>
          <a:off x="476250" y="5271182"/>
          <a:ext cx="2670175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160" name="Equation" r:id="rId9" imgW="1270000" imgH="241300" progId="Equation.DSMT4">
                  <p:embed/>
                </p:oleObj>
              </mc:Choice>
              <mc:Fallback>
                <p:oleObj name="Equation" r:id="rId9" imgW="12700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6250" y="5271182"/>
                        <a:ext cx="2670175" cy="506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1508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0" grpId="0"/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4"/>
          <p:cNvGraphicFramePr>
            <a:graphicFrameLocks noChangeAspect="1"/>
          </p:cNvGraphicFramePr>
          <p:nvPr>
            <p:extLst/>
          </p:nvPr>
        </p:nvGraphicFramePr>
        <p:xfrm>
          <a:off x="487975" y="1373067"/>
          <a:ext cx="4913434" cy="9935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41" name="Equation" r:id="rId3" imgW="2730500" imgH="571500" progId="Equation.DSMT4">
                  <p:embed/>
                </p:oleObj>
              </mc:Choice>
              <mc:Fallback>
                <p:oleObj name="Equation" r:id="rId3" imgW="2730500" imgH="571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7975" y="1373067"/>
                        <a:ext cx="4913434" cy="99353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13859"/>
              </p:ext>
            </p:extLst>
          </p:nvPr>
        </p:nvGraphicFramePr>
        <p:xfrm>
          <a:off x="2854569" y="797605"/>
          <a:ext cx="2507274" cy="4850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42" name="Equation" r:id="rId5" imgW="1346200" imgH="228600" progId="Equation.DSMT4">
                  <p:embed/>
                </p:oleObj>
              </mc:Choice>
              <mc:Fallback>
                <p:oleObj name="Equation" r:id="rId5" imgW="1346200" imgH="2286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54569" y="797605"/>
                        <a:ext cx="2507274" cy="485042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4"/>
          <p:cNvGraphicFramePr>
            <a:graphicFrameLocks noChangeAspect="1"/>
          </p:cNvGraphicFramePr>
          <p:nvPr>
            <p:extLst/>
          </p:nvPr>
        </p:nvGraphicFramePr>
        <p:xfrm>
          <a:off x="5569927" y="1393581"/>
          <a:ext cx="3053862" cy="10360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43" name="Equation" r:id="rId7" imgW="1739900" imgH="609600" progId="Equation.DSMT4">
                  <p:embed/>
                </p:oleObj>
              </mc:Choice>
              <mc:Fallback>
                <p:oleObj name="Equation" r:id="rId7" imgW="1739900" imgH="609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69927" y="1393581"/>
                        <a:ext cx="3053862" cy="103602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4"/>
          <p:cNvGraphicFramePr>
            <a:graphicFrameLocks noChangeAspect="1"/>
          </p:cNvGraphicFramePr>
          <p:nvPr>
            <p:extLst/>
          </p:nvPr>
        </p:nvGraphicFramePr>
        <p:xfrm>
          <a:off x="1164981" y="2634762"/>
          <a:ext cx="4196862" cy="5290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44" name="Equation" r:id="rId9" imgW="2159000" imgH="279400" progId="Equation.3">
                  <p:embed/>
                </p:oleObj>
              </mc:Choice>
              <mc:Fallback>
                <p:oleObj name="Equation" r:id="rId9" imgW="21590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64981" y="2634762"/>
                        <a:ext cx="4196862" cy="52900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4"/>
          <p:cNvGraphicFramePr>
            <a:graphicFrameLocks noChangeAspect="1"/>
          </p:cNvGraphicFramePr>
          <p:nvPr>
            <p:extLst/>
          </p:nvPr>
        </p:nvGraphicFramePr>
        <p:xfrm>
          <a:off x="1201617" y="3242898"/>
          <a:ext cx="3729403" cy="50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45" name="Equation" r:id="rId11" imgW="1917700" imgH="266700" progId="Equation.DSMT4">
                  <p:embed/>
                </p:oleObj>
              </mc:Choice>
              <mc:Fallback>
                <p:oleObj name="Equation" r:id="rId11" imgW="19177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01617" y="3242898"/>
                        <a:ext cx="3729403" cy="5011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493837" y="863982"/>
            <a:ext cx="2148665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 smtClean="0">
                <a:latin typeface="Arial" charset="0"/>
              </a:rPr>
              <a:t>So e expanding</a:t>
            </a:r>
            <a:endParaRPr lang="en-US" sz="1846" dirty="0">
              <a:latin typeface="Arial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36747" y="3976915"/>
            <a:ext cx="8087043" cy="660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We now need to match the coefficients in the desired eigenvalues characteristic equation using the appropriate gain vector K </a:t>
            </a:r>
          </a:p>
        </p:txBody>
      </p:sp>
      <p:graphicFrame>
        <p:nvGraphicFramePr>
          <p:cNvPr id="28" name="Object 4"/>
          <p:cNvGraphicFramePr>
            <a:graphicFrameLocks noChangeAspect="1"/>
          </p:cNvGraphicFramePr>
          <p:nvPr>
            <p:extLst/>
          </p:nvPr>
        </p:nvGraphicFramePr>
        <p:xfrm>
          <a:off x="592017" y="5458558"/>
          <a:ext cx="1481504" cy="449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46" name="Equation" r:id="rId13" imgW="762000" imgH="241300" progId="Equation.3">
                  <p:embed/>
                </p:oleObj>
              </mc:Choice>
              <mc:Fallback>
                <p:oleObj name="Equation" r:id="rId13" imgW="7620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2017" y="5458558"/>
                        <a:ext cx="1481504" cy="44987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4"/>
          <p:cNvGraphicFramePr>
            <a:graphicFrameLocks noChangeAspect="1"/>
          </p:cNvGraphicFramePr>
          <p:nvPr>
            <p:extLst/>
          </p:nvPr>
        </p:nvGraphicFramePr>
        <p:xfrm>
          <a:off x="579855" y="5908431"/>
          <a:ext cx="1629508" cy="45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47" name="Equation" r:id="rId15" imgW="838200" imgH="241300" progId="Equation.DSMT4">
                  <p:embed/>
                </p:oleObj>
              </mc:Choice>
              <mc:Fallback>
                <p:oleObj name="Equation" r:id="rId15" imgW="8382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9855" y="5908431"/>
                        <a:ext cx="1629508" cy="451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4"/>
          <p:cNvGraphicFramePr>
            <a:graphicFrameLocks noChangeAspect="1"/>
          </p:cNvGraphicFramePr>
          <p:nvPr>
            <p:extLst/>
          </p:nvPr>
        </p:nvGraphicFramePr>
        <p:xfrm>
          <a:off x="3028156" y="4945675"/>
          <a:ext cx="3752850" cy="5246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48" name="Equation" r:id="rId17" imgW="1930400" imgH="279400" progId="Equation.3">
                  <p:embed/>
                </p:oleObj>
              </mc:Choice>
              <mc:Fallback>
                <p:oleObj name="Equation" r:id="rId17" imgW="19304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28156" y="4945675"/>
                        <a:ext cx="3752850" cy="52460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3647344" y="5458558"/>
          <a:ext cx="1134208" cy="449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49" name="Equation" r:id="rId19" imgW="584200" imgH="241300" progId="Equation.3">
                  <p:embed/>
                </p:oleObj>
              </mc:Choice>
              <mc:Fallback>
                <p:oleObj name="Equation" r:id="rId19" imgW="5842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47344" y="5458558"/>
                        <a:ext cx="1134208" cy="44987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9101825"/>
              </p:ext>
            </p:extLst>
          </p:nvPr>
        </p:nvGraphicFramePr>
        <p:xfrm>
          <a:off x="3574074" y="5908431"/>
          <a:ext cx="1356946" cy="45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50" name="Equation" r:id="rId21" imgW="698500" imgH="241300" progId="Equation.3">
                  <p:embed/>
                </p:oleObj>
              </mc:Choice>
              <mc:Fallback>
                <p:oleObj name="Equation" r:id="rId21" imgW="6985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74074" y="5908431"/>
                        <a:ext cx="1356946" cy="451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996749"/>
              </p:ext>
            </p:extLst>
          </p:nvPr>
        </p:nvGraphicFramePr>
        <p:xfrm>
          <a:off x="5117062" y="5908431"/>
          <a:ext cx="1109296" cy="451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51" name="Equation" r:id="rId23" imgW="571500" imgH="241300" progId="Equation.DSMT4">
                  <p:embed/>
                </p:oleObj>
              </mc:Choice>
              <mc:Fallback>
                <p:oleObj name="Equation" r:id="rId23" imgW="5715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17062" y="5908431"/>
                        <a:ext cx="1109296" cy="4513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/>
          <p:cNvGraphicFramePr>
            <a:graphicFrameLocks noChangeAspect="1"/>
          </p:cNvGraphicFramePr>
          <p:nvPr>
            <p:extLst/>
          </p:nvPr>
        </p:nvGraphicFramePr>
        <p:xfrm>
          <a:off x="4466493" y="3346939"/>
          <a:ext cx="211015" cy="1641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52" name="Equation" r:id="rId25" imgW="228600" imgH="177800" progId="Equation.3">
                  <p:embed/>
                </p:oleObj>
              </mc:Choice>
              <mc:Fallback>
                <p:oleObj name="Equation" r:id="rId25" imgW="228600" imgH="177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4466493" y="3346939"/>
                        <a:ext cx="211015" cy="1641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4"/>
          <p:cNvGraphicFramePr>
            <a:graphicFrameLocks noChangeAspect="1"/>
          </p:cNvGraphicFramePr>
          <p:nvPr>
            <p:extLst/>
          </p:nvPr>
        </p:nvGraphicFramePr>
        <p:xfrm>
          <a:off x="622988" y="4957064"/>
          <a:ext cx="2171700" cy="404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853" name="Equation" r:id="rId27" imgW="1117600" imgH="215900" progId="Equation.DSMT4">
                  <p:embed/>
                </p:oleObj>
              </mc:Choice>
              <mc:Fallback>
                <p:oleObj name="Equation" r:id="rId27" imgW="1117600" imgH="215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2988" y="4957064"/>
                        <a:ext cx="2171700" cy="4044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itle 1"/>
          <p:cNvSpPr txBox="1">
            <a:spLocks/>
          </p:cNvSpPr>
          <p:nvPr/>
        </p:nvSpPr>
        <p:spPr>
          <a:xfrm>
            <a:off x="773723" y="8395"/>
            <a:ext cx="759655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/>
              <a:t>Q4: SFC, integral control and observer</a:t>
            </a:r>
            <a:endParaRPr lang="en-US" sz="2954" b="1" dirty="0">
              <a:latin typeface="Arial"/>
              <a:cs typeface="Arial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87975" y="2292916"/>
            <a:ext cx="75115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 smtClean="0">
                <a:solidFill>
                  <a:srgbClr val="FF0000"/>
                </a:solidFill>
                <a:latin typeface="Arial" charset="0"/>
              </a:rPr>
              <a:t>This gives the characteristic equation for the system</a:t>
            </a:r>
            <a:endParaRPr lang="en-US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58667" y="4646691"/>
            <a:ext cx="75115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 smtClean="0">
                <a:solidFill>
                  <a:srgbClr val="FF0000"/>
                </a:solidFill>
                <a:latin typeface="Arial" charset="0"/>
              </a:rPr>
              <a:t>We want the characteristic equation</a:t>
            </a:r>
            <a:endParaRPr lang="en-US" dirty="0">
              <a:solidFill>
                <a:srgbClr val="FF0000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5742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7" grpId="0"/>
      <p:bldP spid="23" grpId="0"/>
      <p:bldP spid="2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/>
        </p:nvSpPr>
        <p:spPr>
          <a:xfrm>
            <a:off x="351692" y="828421"/>
            <a:ext cx="7629807" cy="660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I</a:t>
            </a:r>
            <a:r>
              <a:rPr lang="en-US" sz="1846" dirty="0" smtClean="0">
                <a:latin typeface="Arial" charset="0"/>
              </a:rPr>
              <a:t>ntegral </a:t>
            </a:r>
            <a:r>
              <a:rPr lang="en-US" sz="1846" dirty="0">
                <a:latin typeface="Arial" charset="0"/>
              </a:rPr>
              <a:t>action can be implemented by introducing another state z in the system such that</a:t>
            </a:r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/>
          </p:nvPr>
        </p:nvGraphicFramePr>
        <p:xfrm>
          <a:off x="773723" y="1481853"/>
          <a:ext cx="1512277" cy="839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520" name="Equation" r:id="rId3" imgW="812800" imgH="393700" progId="Equation.DSMT4">
                  <p:embed/>
                </p:oleObj>
              </mc:Choice>
              <mc:Fallback>
                <p:oleObj name="Equation" r:id="rId3" imgW="812800" imgH="393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3723" y="1481853"/>
                        <a:ext cx="1512277" cy="839666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/>
          </p:nvPr>
        </p:nvGraphicFramePr>
        <p:xfrm>
          <a:off x="4688746" y="1342444"/>
          <a:ext cx="2576146" cy="11928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521" name="Equation" r:id="rId5" imgW="1384300" imgH="558800" progId="Equation.3">
                  <p:embed/>
                </p:oleObj>
              </mc:Choice>
              <mc:Fallback>
                <p:oleObj name="Equation" r:id="rId5" imgW="1384300" imgH="558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88746" y="1342444"/>
                        <a:ext cx="2576146" cy="119282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/>
          </p:nvPr>
        </p:nvGraphicFramePr>
        <p:xfrm>
          <a:off x="2483637" y="1481853"/>
          <a:ext cx="2080846" cy="839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522" name="Equation" r:id="rId7" imgW="1117600" imgH="393700" progId="Equation.DSMT4">
                  <p:embed/>
                </p:oleObj>
              </mc:Choice>
              <mc:Fallback>
                <p:oleObj name="Equation" r:id="rId7" imgW="1117600" imgH="3937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83637" y="1481853"/>
                        <a:ext cx="2080846" cy="839666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492561" y="2392571"/>
            <a:ext cx="4014561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For a pure state feedback system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/>
          </p:nvPr>
        </p:nvGraphicFramePr>
        <p:xfrm>
          <a:off x="779586" y="2865268"/>
          <a:ext cx="1632438" cy="4308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523" name="Equation" r:id="rId9" imgW="876300" imgH="203200" progId="Equation.3">
                  <p:embed/>
                </p:oleObj>
              </mc:Choice>
              <mc:Fallback>
                <p:oleObj name="Equation" r:id="rId9" imgW="876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79586" y="2865268"/>
                        <a:ext cx="1632438" cy="43082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/>
          </p:nvPr>
        </p:nvGraphicFramePr>
        <p:xfrm>
          <a:off x="2883215" y="2899597"/>
          <a:ext cx="1135673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524" name="Equation" r:id="rId11" imgW="609600" imgH="152400" progId="Equation.DSMT4">
                  <p:embed/>
                </p:oleObj>
              </mc:Choice>
              <mc:Fallback>
                <p:oleObj name="Equation" r:id="rId11" imgW="609600" imgH="152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883215" y="2899597"/>
                        <a:ext cx="1135673" cy="323850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/>
          <p:cNvGraphicFramePr>
            <a:graphicFrameLocks noChangeAspect="1"/>
          </p:cNvGraphicFramePr>
          <p:nvPr>
            <p:extLst/>
          </p:nvPr>
        </p:nvGraphicFramePr>
        <p:xfrm>
          <a:off x="779584" y="3765338"/>
          <a:ext cx="3050932" cy="1050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525" name="Equation" r:id="rId13" imgW="1638300" imgH="495300" progId="Equation.DSMT4">
                  <p:embed/>
                </p:oleObj>
              </mc:Choice>
              <mc:Fallback>
                <p:oleObj name="Equation" r:id="rId13" imgW="1638300" imgH="4953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79584" y="3765338"/>
                        <a:ext cx="3050932" cy="1050680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365198" y="3396004"/>
            <a:ext cx="8291372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Adding in the additional state for integral action this leads to he expression</a:t>
            </a:r>
          </a:p>
        </p:txBody>
      </p:sp>
      <p:sp>
        <p:nvSpPr>
          <p:cNvPr id="21" name="Rectangle 20"/>
          <p:cNvSpPr/>
          <p:nvPr/>
        </p:nvSpPr>
        <p:spPr>
          <a:xfrm>
            <a:off x="404621" y="4884256"/>
            <a:ext cx="8140187" cy="660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We also amend the feedback control to include weighted contributions from the state </a:t>
            </a:r>
            <a:r>
              <a:rPr lang="en-US" sz="1846" dirty="0" smtClean="0">
                <a:latin typeface="Arial" charset="0"/>
              </a:rPr>
              <a:t>z</a:t>
            </a:r>
            <a:endParaRPr lang="en-US" sz="1846" dirty="0">
              <a:latin typeface="Arial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773723" y="8395"/>
            <a:ext cx="759655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/>
              <a:t>Q4: SFC, integral control and observer</a:t>
            </a:r>
            <a:endParaRPr lang="en-US" sz="2954" b="1" dirty="0">
              <a:latin typeface="Arial"/>
              <a:cs typeface="Arial"/>
            </a:endParaRPr>
          </a:p>
        </p:txBody>
      </p:sp>
      <p:graphicFrame>
        <p:nvGraphicFramePr>
          <p:cNvPr id="2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9680928"/>
              </p:ext>
            </p:extLst>
          </p:nvPr>
        </p:nvGraphicFramePr>
        <p:xfrm>
          <a:off x="874713" y="5926138"/>
          <a:ext cx="1946275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526" name="Equation" r:id="rId15" imgW="1003300" imgH="241300" progId="Equation.DSMT4">
                  <p:embed/>
                </p:oleObj>
              </mc:Choice>
              <mc:Fallback>
                <p:oleObj name="Equation" r:id="rId15" imgW="10033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74713" y="5926138"/>
                        <a:ext cx="1946275" cy="455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79267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3" grpId="0"/>
      <p:bldP spid="19" grpId="0"/>
      <p:bldP spid="2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162703" y="873724"/>
            <a:ext cx="8771232" cy="1228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An observer can be used to estimate system state using </a:t>
            </a:r>
            <a:r>
              <a:rPr lang="en-US" sz="1846" dirty="0" err="1">
                <a:latin typeface="Arial" charset="0"/>
              </a:rPr>
              <a:t>efference</a:t>
            </a:r>
            <a:r>
              <a:rPr lang="en-US" sz="1846" dirty="0">
                <a:latin typeface="Arial" charset="0"/>
              </a:rPr>
              <a:t> copy of the motor command</a:t>
            </a:r>
          </a:p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To make the process, robust the output from the system can also be used to correct the state estimate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6075" y="2159642"/>
            <a:ext cx="3304431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For the plant of the system</a:t>
            </a:r>
          </a:p>
        </p:txBody>
      </p:sp>
      <p:graphicFrame>
        <p:nvGraphicFramePr>
          <p:cNvPr id="24" name="Object 23"/>
          <p:cNvGraphicFramePr>
            <a:graphicFrameLocks noChangeAspect="1"/>
          </p:cNvGraphicFramePr>
          <p:nvPr>
            <p:extLst/>
          </p:nvPr>
        </p:nvGraphicFramePr>
        <p:xfrm>
          <a:off x="773725" y="2570135"/>
          <a:ext cx="1632438" cy="4308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57" name="Equation" r:id="rId3" imgW="876300" imgH="203200" progId="Equation.3">
                  <p:embed/>
                </p:oleObj>
              </mc:Choice>
              <mc:Fallback>
                <p:oleObj name="Equation" r:id="rId3" imgW="8763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3725" y="2570135"/>
                        <a:ext cx="1632438" cy="43082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143171" y="3196705"/>
            <a:ext cx="2475678" cy="3763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For state estimator</a:t>
            </a:r>
          </a:p>
        </p:txBody>
      </p:sp>
      <p:graphicFrame>
        <p:nvGraphicFramePr>
          <p:cNvPr id="27" name="Object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2207034"/>
              </p:ext>
            </p:extLst>
          </p:nvPr>
        </p:nvGraphicFramePr>
        <p:xfrm>
          <a:off x="644761" y="3607196"/>
          <a:ext cx="3075843" cy="567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58" name="Equation" r:id="rId5" imgW="1651000" imgH="266700" progId="Equation.3">
                  <p:embed/>
                </p:oleObj>
              </mc:Choice>
              <mc:Fallback>
                <p:oleObj name="Equation" r:id="rId5" imgW="1651000" imgH="266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44761" y="3607196"/>
                        <a:ext cx="3075843" cy="567103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27"/>
          <p:cNvGraphicFramePr>
            <a:graphicFrameLocks noChangeAspect="1"/>
          </p:cNvGraphicFramePr>
          <p:nvPr>
            <p:extLst/>
          </p:nvPr>
        </p:nvGraphicFramePr>
        <p:xfrm>
          <a:off x="3402834" y="2642285"/>
          <a:ext cx="1632438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59" name="Equation" r:id="rId7" imgW="876300" imgH="152400" progId="Equation.DSMT4">
                  <p:embed/>
                </p:oleObj>
              </mc:Choice>
              <mc:Fallback>
                <p:oleObj name="Equation" r:id="rId7" imgW="876300" imgH="1524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02834" y="2642285"/>
                        <a:ext cx="1632438" cy="323850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3849567" y="3515738"/>
            <a:ext cx="4942742" cy="660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846" dirty="0">
                <a:latin typeface="Arial" charset="0"/>
              </a:rPr>
              <a:t>Where matrix 2x2 L represent a scaling of the error between actual and predicted output 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04353" y="4233934"/>
            <a:ext cx="8229398" cy="660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To ensure the estimator is stable and initial conditions decay away, it is necessary to choose L such that the expression</a:t>
            </a:r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>
            <p:extLst/>
          </p:nvPr>
        </p:nvGraphicFramePr>
        <p:xfrm>
          <a:off x="691020" y="5018647"/>
          <a:ext cx="1088781" cy="486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60" name="Equation" r:id="rId9" imgW="584200" imgH="228600" progId="Equation.3">
                  <p:embed/>
                </p:oleObj>
              </mc:Choice>
              <mc:Fallback>
                <p:oleObj name="Equation" r:id="rId9" imgW="584200" imgH="228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1020" y="5018647"/>
                        <a:ext cx="1088781" cy="486508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Rectangle 31"/>
          <p:cNvSpPr/>
          <p:nvPr/>
        </p:nvSpPr>
        <p:spPr>
          <a:xfrm>
            <a:off x="2149983" y="5067638"/>
            <a:ext cx="4844034" cy="376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1846" dirty="0">
                <a:latin typeface="Arial" charset="0"/>
              </a:rPr>
              <a:t>Has </a:t>
            </a:r>
            <a:r>
              <a:rPr lang="en-US" sz="1846" dirty="0" smtClean="0">
                <a:latin typeface="Arial" charset="0"/>
              </a:rPr>
              <a:t>eigenvalues </a:t>
            </a:r>
            <a:r>
              <a:rPr lang="en-US" sz="1846" dirty="0">
                <a:latin typeface="Arial" charset="0"/>
              </a:rPr>
              <a:t>with negative real parts</a:t>
            </a:r>
          </a:p>
        </p:txBody>
      </p:sp>
      <p:graphicFrame>
        <p:nvGraphicFramePr>
          <p:cNvPr id="33" name="Object 3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5770857"/>
              </p:ext>
            </p:extLst>
          </p:nvPr>
        </p:nvGraphicFramePr>
        <p:xfrm>
          <a:off x="773113" y="6202363"/>
          <a:ext cx="1135062" cy="407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61" name="Equation" r:id="rId11" imgW="609600" imgH="190500" progId="Equation.DSMT4">
                  <p:embed/>
                </p:oleObj>
              </mc:Choice>
              <mc:Fallback>
                <p:oleObj name="Equation" r:id="rId11" imgW="609600" imgH="1905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73113" y="6202363"/>
                        <a:ext cx="1135062" cy="407987"/>
                      </a:xfrm>
                      <a:prstGeom prst="rect">
                        <a:avLst/>
                      </a:prstGeom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" name="Rectangle 33"/>
          <p:cNvSpPr/>
          <p:nvPr/>
        </p:nvSpPr>
        <p:spPr>
          <a:xfrm>
            <a:off x="162704" y="5569918"/>
            <a:ext cx="4486917" cy="376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1846" dirty="0">
                <a:latin typeface="Arial" charset="0"/>
              </a:rPr>
              <a:t>The feedback control is given by</a:t>
            </a: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73723" y="8395"/>
            <a:ext cx="759655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/>
              <a:t>Q4: SFC, integral control and observer</a:t>
            </a:r>
            <a:endParaRPr lang="en-US" sz="2954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9548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uild="p" bldLvl="2"/>
      <p:bldP spid="23" grpId="0"/>
      <p:bldP spid="26" grpId="0"/>
      <p:bldP spid="29" grpId="0"/>
      <p:bldP spid="30" grpId="0"/>
      <p:bldP spid="32" grpId="0"/>
      <p:bldP spid="3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898769" y="1634067"/>
            <a:ext cx="7239000" cy="3175000"/>
          </a:xfrm>
        </p:spPr>
        <p:txBody>
          <a:bodyPr>
            <a:normAutofit fontScale="90000"/>
          </a:bodyPr>
          <a:lstStyle/>
          <a:p>
            <a:r>
              <a:rPr lang="en-GB" sz="3600" b="1" dirty="0" smtClean="0" smtId="1">
                <a:solidFill>
                  <a:srgbClr val="FF3300"/>
                </a:solidFill>
              </a:rPr>
              <a:t>ROCO218</a:t>
            </a:r>
            <a:r>
              <a:rPr lang="en-GB" sz="3600" b="1" dirty="0" smtClean="0">
                <a:solidFill>
                  <a:srgbClr val="FF3300"/>
                </a:solidFill>
              </a:rPr>
              <a:t>: Control </a:t>
            </a:r>
            <a:r>
              <a:rPr lang="en-GB" sz="3600" b="1" dirty="0">
                <a:solidFill>
                  <a:srgbClr val="FF3300"/>
                </a:solidFill>
              </a:rPr>
              <a:t>Engineering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b="1" dirty="0">
                <a:solidFill>
                  <a:srgbClr val="FF3300"/>
                </a:solidFill>
              </a:rPr>
              <a:t>Dr Ian Howard</a:t>
            </a:r>
            <a:br>
              <a:rPr lang="en-GB" sz="3600" b="1" dirty="0">
                <a:solidFill>
                  <a:srgbClr val="FF3300"/>
                </a:solidFill>
              </a:rPr>
            </a:br>
            <a:r>
              <a:rPr lang="en-GB" sz="3600" i="1" dirty="0" smtClean="0">
                <a:solidFill>
                  <a:srgbClr val="FF3300"/>
                </a:solidFill>
              </a:rPr>
              <a:t/>
            </a:r>
            <a:br>
              <a:rPr lang="en-GB" sz="3600" i="1" dirty="0" smtClean="0">
                <a:solidFill>
                  <a:srgbClr val="FF3300"/>
                </a:solidFill>
              </a:rPr>
            </a:br>
            <a:r>
              <a:rPr lang="en-GB" sz="3600" dirty="0" smtClean="0"/>
              <a:t>Lecture 8</a:t>
            </a:r>
            <a:br>
              <a:rPr lang="en-GB" sz="3600" dirty="0" smtClean="0"/>
            </a:br>
            <a:r>
              <a:rPr lang="en-GB" sz="3600" dirty="0"/>
              <a:t/>
            </a:r>
            <a:br>
              <a:rPr lang="en-GB" sz="3600" dirty="0"/>
            </a:br>
            <a:r>
              <a:rPr lang="en-GB" sz="3600" dirty="0" smtClean="0"/>
              <a:t>Optimal control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570362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102393"/>
            <a:ext cx="2133600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D3DB037-C0BF-F346-BF4C-8BE80A2DF9DA}" type="slidenum">
              <a:rPr lang="en-US">
                <a:solidFill>
                  <a:schemeClr val="bg1"/>
                </a:solidFill>
              </a:rPr>
              <a:pPr/>
              <a:t>24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solidFill>
                  <a:srgbClr val="FF0000"/>
                </a:solidFill>
                <a:latin typeface="Arial" charset="0"/>
              </a:rPr>
              <a:t>Remember: State feedback control</a:t>
            </a:r>
            <a:endParaRPr lang="en-US" sz="3200" b="1" dirty="0">
              <a:solidFill>
                <a:srgbClr val="FF0000"/>
              </a:solidFill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541472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2000" dirty="0" smtClean="0">
                <a:latin typeface="Arial"/>
                <a:cs typeface="Arial"/>
              </a:rPr>
              <a:t>We showed previously state feedback control provides a means to move the eigenvalues of a system from their open loop values</a:t>
            </a:r>
            <a:endParaRPr lang="en-GB" sz="2000" dirty="0">
              <a:latin typeface="Arial"/>
              <a:cs typeface="Arial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14102" y="1444709"/>
            <a:ext cx="36856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In an open loop </a:t>
            </a:r>
            <a:r>
              <a:rPr lang="en-US" sz="2000" dirty="0" smtClean="0">
                <a:latin typeface="Arial" charset="0"/>
              </a:rPr>
              <a:t>state space system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2" name="Object 4"/>
          <p:cNvGraphicFramePr>
            <a:graphicFrameLocks noChangeAspect="1"/>
          </p:cNvGraphicFramePr>
          <p:nvPr>
            <p:extLst/>
          </p:nvPr>
        </p:nvGraphicFramePr>
        <p:xfrm>
          <a:off x="762364" y="3241029"/>
          <a:ext cx="1924050" cy="38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536" name="Equation" r:id="rId3" imgW="914400" imgH="190500" progId="Equation.DSMT4">
                  <p:embed/>
                </p:oleObj>
              </mc:Choice>
              <mc:Fallback>
                <p:oleObj name="Equation" r:id="rId3" imgW="9144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364" y="3241029"/>
                        <a:ext cx="1924050" cy="3889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214100" y="4912500"/>
            <a:ext cx="391309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Stability determined by location of poles which are </a:t>
            </a:r>
            <a:r>
              <a:rPr lang="en-US" sz="2000" dirty="0">
                <a:latin typeface="Arial" charset="0"/>
              </a:rPr>
              <a:t>the eigenvalue of matrix A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835890" y="2760465"/>
            <a:ext cx="37240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Gives rise to the closed </a:t>
            </a:r>
            <a:r>
              <a:rPr lang="en-US" sz="2000" dirty="0">
                <a:latin typeface="Arial" charset="0"/>
              </a:rPr>
              <a:t>loop system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764021" y="5083675"/>
            <a:ext cx="418481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Stability determined by location of </a:t>
            </a:r>
            <a:r>
              <a:rPr lang="en-US" sz="2000" dirty="0" smtClean="0">
                <a:latin typeface="Arial" charset="0"/>
              </a:rPr>
              <a:t>poles which are </a:t>
            </a:r>
            <a:r>
              <a:rPr lang="en-US" sz="2000" dirty="0">
                <a:latin typeface="Arial" charset="0"/>
              </a:rPr>
              <a:t>the eigenvalue of matrix (A-BK)</a:t>
            </a:r>
          </a:p>
        </p:txBody>
      </p:sp>
      <p:graphicFrame>
        <p:nvGraphicFramePr>
          <p:cNvPr id="17" name="Object 4"/>
          <p:cNvGraphicFramePr>
            <a:graphicFrameLocks noChangeAspect="1"/>
          </p:cNvGraphicFramePr>
          <p:nvPr>
            <p:extLst/>
          </p:nvPr>
        </p:nvGraphicFramePr>
        <p:xfrm>
          <a:off x="789357" y="3921697"/>
          <a:ext cx="1897063" cy="36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537" name="Equation" r:id="rId5" imgW="901700" imgH="177800" progId="Equation.3">
                  <p:embed/>
                </p:oleObj>
              </mc:Choice>
              <mc:Fallback>
                <p:oleObj name="Equation" r:id="rId5" imgW="9017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9357" y="3921697"/>
                        <a:ext cx="1897063" cy="361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4572000" y="1468014"/>
            <a:ext cx="0" cy="5301151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4835888" y="1342280"/>
            <a:ext cx="39498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Substituting in state  feedback as input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1" name="Object 4"/>
          <p:cNvGraphicFramePr>
            <a:graphicFrameLocks noChangeAspect="1"/>
          </p:cNvGraphicFramePr>
          <p:nvPr>
            <p:extLst/>
          </p:nvPr>
        </p:nvGraphicFramePr>
        <p:xfrm>
          <a:off x="5485608" y="2275706"/>
          <a:ext cx="1333500" cy="312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538" name="Equation" r:id="rId7" imgW="635000" imgH="152400" progId="Equation.DSMT4">
                  <p:embed/>
                </p:oleObj>
              </mc:Choice>
              <mc:Fallback>
                <p:oleObj name="Equation" r:id="rId7" imgW="635000" imgH="152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85608" y="2275706"/>
                        <a:ext cx="1333500" cy="3127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4"/>
          <p:cNvGraphicFramePr>
            <a:graphicFrameLocks noChangeAspect="1"/>
          </p:cNvGraphicFramePr>
          <p:nvPr>
            <p:extLst/>
          </p:nvPr>
        </p:nvGraphicFramePr>
        <p:xfrm>
          <a:off x="5297399" y="3768542"/>
          <a:ext cx="2192337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539" name="Equation" r:id="rId9" imgW="1041400" imgH="266700" progId="Equation.DSMT4">
                  <p:embed/>
                </p:oleObj>
              </mc:Choice>
              <mc:Fallback>
                <p:oleObj name="Equation" r:id="rId9" imgW="10414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97399" y="3768542"/>
                        <a:ext cx="2192337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4"/>
          <p:cNvGraphicFramePr>
            <a:graphicFrameLocks noChangeAspect="1"/>
          </p:cNvGraphicFramePr>
          <p:nvPr>
            <p:extLst/>
          </p:nvPr>
        </p:nvGraphicFramePr>
        <p:xfrm>
          <a:off x="5325892" y="4369575"/>
          <a:ext cx="21637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540" name="Equation" r:id="rId11" imgW="1028700" imgH="266700" progId="Equation.DSMT4">
                  <p:embed/>
                </p:oleObj>
              </mc:Choice>
              <mc:Fallback>
                <p:oleObj name="Equation" r:id="rId11" imgW="10287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325892" y="4369575"/>
                        <a:ext cx="2163763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6156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bldLvl="2"/>
      <p:bldP spid="11" grpId="0"/>
      <p:bldP spid="14" grpId="0"/>
      <p:bldP spid="15" grpId="0"/>
      <p:bldP spid="16" grpId="0"/>
      <p:bldP spid="2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FF0000"/>
                </a:solidFill>
                <a:latin typeface="Arial" charset="0"/>
              </a:rPr>
              <a:t>Remember: State feedback control</a:t>
            </a:r>
          </a:p>
        </p:txBody>
      </p:sp>
      <p:pic>
        <p:nvPicPr>
          <p:cNvPr id="3" name="Picture 2" descr="StateFeedbackContro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4967" y="1615779"/>
            <a:ext cx="8381636" cy="3700185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048787" y="715384"/>
            <a:ext cx="39498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corresponding signal flow graph is shown below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2126058"/>
              </p:ext>
            </p:extLst>
          </p:nvPr>
        </p:nvGraphicFramePr>
        <p:xfrm>
          <a:off x="585926" y="715384"/>
          <a:ext cx="2192337" cy="544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088" name="Equation" r:id="rId4" imgW="1041400" imgH="266700" progId="Equation.DSMT4">
                  <p:embed/>
                </p:oleObj>
              </mc:Choice>
              <mc:Fallback>
                <p:oleObj name="Equation" r:id="rId4" imgW="10414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5926" y="715384"/>
                        <a:ext cx="2192337" cy="544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2369850"/>
              </p:ext>
            </p:extLst>
          </p:nvPr>
        </p:nvGraphicFramePr>
        <p:xfrm>
          <a:off x="585926" y="1259897"/>
          <a:ext cx="216376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089" name="Equation" r:id="rId6" imgW="1028700" imgH="266700" progId="Equation.DSMT4">
                  <p:embed/>
                </p:oleObj>
              </mc:Choice>
              <mc:Fallback>
                <p:oleObj name="Equation" r:id="rId6" imgW="10287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5926" y="1259897"/>
                        <a:ext cx="2163763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406273" y="5350182"/>
            <a:ext cx="813759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When a system is fully controllable its eigenvectors poles can be placed arbitrarily </a:t>
            </a:r>
            <a:r>
              <a:rPr lang="en-US" sz="2000" dirty="0" smtClean="0">
                <a:latin typeface="Arial" charset="0"/>
              </a:rPr>
              <a:t>by choosing the value of K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But how to place poles is often not obvious!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Therefore a more principled methods to choose K is often useful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65746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 build="p" bldLvl="2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102393"/>
            <a:ext cx="2133600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D3DB037-C0BF-F346-BF4C-8BE80A2DF9DA}" type="slidenum">
              <a:rPr lang="en-US">
                <a:solidFill>
                  <a:schemeClr val="bg1"/>
                </a:solidFill>
              </a:rPr>
              <a:pPr/>
              <a:t>26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Optimal control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8201" y="524808"/>
            <a:ext cx="865461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Instead of direct pole placement, optimal </a:t>
            </a:r>
            <a:r>
              <a:rPr lang="en-US" sz="2000" dirty="0">
                <a:latin typeface="Arial"/>
                <a:cs typeface="Arial"/>
              </a:rPr>
              <a:t>control makes use of a performance </a:t>
            </a:r>
            <a:r>
              <a:rPr lang="en-US" sz="2000" dirty="0" smtClean="0">
                <a:latin typeface="Arial"/>
                <a:cs typeface="Arial"/>
              </a:rPr>
              <a:t>criterion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To do so we define a ‘cost function’ which lets us minimize some quantity of the control process</a:t>
            </a:r>
            <a:endParaRPr lang="en-US" sz="20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For example imaging we a driving a car: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We could minimize</a:t>
            </a:r>
            <a:r>
              <a:rPr lang="en-US" sz="2000" dirty="0"/>
              <a:t> the time required to go from A to B</a:t>
            </a:r>
            <a:endParaRPr lang="en-US" sz="2000" dirty="0" smtClean="0">
              <a:latin typeface="Arial"/>
              <a:cs typeface="Arial"/>
            </a:endParaRPr>
          </a:p>
        </p:txBody>
      </p:sp>
      <p:graphicFrame>
        <p:nvGraphicFramePr>
          <p:cNvPr id="2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4615767"/>
              </p:ext>
            </p:extLst>
          </p:nvPr>
        </p:nvGraphicFramePr>
        <p:xfrm>
          <a:off x="2614613" y="2657219"/>
          <a:ext cx="1978025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267" name="Equation" r:id="rId3" imgW="939800" imgH="482600" progId="Equation.DSMT4">
                  <p:embed/>
                </p:oleObj>
              </mc:Choice>
              <mc:Fallback>
                <p:oleObj name="Equation" r:id="rId3" imgW="939800" imgH="482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14613" y="2657219"/>
                        <a:ext cx="1978025" cy="98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148201" y="3646232"/>
            <a:ext cx="80456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W</a:t>
            </a:r>
            <a:r>
              <a:rPr lang="en-US" sz="2000" dirty="0" smtClean="0">
                <a:latin typeface="Arial"/>
                <a:cs typeface="Arial"/>
              </a:rPr>
              <a:t>e </a:t>
            </a:r>
            <a:r>
              <a:rPr lang="en-US" sz="2000" dirty="0">
                <a:latin typeface="Arial"/>
                <a:cs typeface="Arial"/>
              </a:rPr>
              <a:t>could minimize the </a:t>
            </a:r>
            <a:r>
              <a:rPr lang="en-US" sz="2000" dirty="0" smtClean="0">
                <a:latin typeface="Arial"/>
                <a:cs typeface="Arial"/>
              </a:rPr>
              <a:t>fuel used to </a:t>
            </a:r>
            <a:r>
              <a:rPr lang="en-US" sz="2000" dirty="0">
                <a:latin typeface="Arial"/>
                <a:cs typeface="Arial"/>
              </a:rPr>
              <a:t>go from A to B</a:t>
            </a:r>
          </a:p>
        </p:txBody>
      </p:sp>
      <p:graphicFrame>
        <p:nvGraphicFramePr>
          <p:cNvPr id="1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6995374"/>
              </p:ext>
            </p:extLst>
          </p:nvPr>
        </p:nvGraphicFramePr>
        <p:xfrm>
          <a:off x="2046288" y="4136223"/>
          <a:ext cx="3336925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268" name="Equation" r:id="rId5" imgW="1587500" imgH="482600" progId="Equation.DSMT4">
                  <p:embed/>
                </p:oleObj>
              </mc:Choice>
              <mc:Fallback>
                <p:oleObj name="Equation" r:id="rId5" imgW="1587500" imgH="482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46288" y="4136223"/>
                        <a:ext cx="3336925" cy="989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/>
          <p:cNvSpPr/>
          <p:nvPr/>
        </p:nvSpPr>
        <p:spPr>
          <a:xfrm>
            <a:off x="148201" y="5238332"/>
            <a:ext cx="804566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W</a:t>
            </a:r>
            <a:r>
              <a:rPr lang="en-US" sz="2000" dirty="0" smtClean="0">
                <a:latin typeface="Arial"/>
                <a:cs typeface="Arial"/>
              </a:rPr>
              <a:t>e </a:t>
            </a:r>
            <a:r>
              <a:rPr lang="en-US" sz="2000" dirty="0">
                <a:latin typeface="Arial"/>
                <a:cs typeface="Arial"/>
              </a:rPr>
              <a:t>could minimize the </a:t>
            </a:r>
            <a:r>
              <a:rPr lang="en-US" sz="2000" dirty="0" smtClean="0">
                <a:latin typeface="Arial"/>
                <a:cs typeface="Arial"/>
              </a:rPr>
              <a:t>financial cost to </a:t>
            </a:r>
            <a:r>
              <a:rPr lang="en-US" sz="2000" dirty="0">
                <a:latin typeface="Arial"/>
                <a:cs typeface="Arial"/>
              </a:rPr>
              <a:t>go from A to B</a:t>
            </a:r>
          </a:p>
        </p:txBody>
      </p:sp>
      <p:graphicFrame>
        <p:nvGraphicFramePr>
          <p:cNvPr id="1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3489455"/>
              </p:ext>
            </p:extLst>
          </p:nvPr>
        </p:nvGraphicFramePr>
        <p:xfrm>
          <a:off x="1912938" y="5743575"/>
          <a:ext cx="3602037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269" name="Equation" r:id="rId7" imgW="1714500" imgH="482600" progId="Equation.3">
                  <p:embed/>
                </p:oleObj>
              </mc:Choice>
              <mc:Fallback>
                <p:oleObj name="Equation" r:id="rId7" imgW="17145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2938" y="5743575"/>
                        <a:ext cx="3602037" cy="98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4820821" y="2888603"/>
            <a:ext cx="14482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=</a:t>
            </a:r>
            <a:r>
              <a:rPr lang="en-US" dirty="0" smtClean="0">
                <a:solidFill>
                  <a:srgbClr val="FF0000"/>
                </a:solidFill>
                <a:latin typeface="Arial"/>
                <a:cs typeface="Arial"/>
              </a:rPr>
              <a:t> Final Time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667375" y="4458837"/>
            <a:ext cx="14356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=</a:t>
            </a:r>
            <a:r>
              <a:rPr lang="en-US" dirty="0" smtClean="0">
                <a:solidFill>
                  <a:srgbClr val="FF0000"/>
                </a:solidFill>
                <a:latin typeface="Arial"/>
                <a:cs typeface="Arial"/>
              </a:rPr>
              <a:t> Fuel Used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887037" y="6097844"/>
            <a:ext cx="1692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=</a:t>
            </a:r>
            <a:r>
              <a:rPr lang="en-US" dirty="0" smtClean="0">
                <a:solidFill>
                  <a:srgbClr val="FF0000"/>
                </a:solidFill>
                <a:latin typeface="Arial"/>
                <a:cs typeface="Arial"/>
              </a:rPr>
              <a:t> £ Cost of trip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345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bldLvl="2"/>
      <p:bldP spid="4" grpId="0"/>
      <p:bldP spid="13" grpId="0"/>
      <p:bldP spid="5" grpId="0"/>
      <p:bldP spid="16" grpId="0"/>
      <p:bldP spid="1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102393"/>
            <a:ext cx="2133600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D3DB037-C0BF-F346-BF4C-8BE80A2DF9DA}" type="slidenum">
              <a:rPr lang="en-US">
                <a:solidFill>
                  <a:schemeClr val="bg1"/>
                </a:solidFill>
              </a:rPr>
              <a:pPr/>
              <a:t>27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Optimal control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0376" y="518881"/>
            <a:ext cx="865461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Often a </a:t>
            </a:r>
            <a:r>
              <a:rPr lang="en-US" sz="2000" dirty="0">
                <a:latin typeface="Arial"/>
                <a:cs typeface="Arial"/>
              </a:rPr>
              <a:t>quadratic performance </a:t>
            </a:r>
            <a:r>
              <a:rPr lang="en-US" sz="2000" dirty="0" smtClean="0">
                <a:latin typeface="Arial"/>
                <a:cs typeface="Arial"/>
              </a:rPr>
              <a:t>measure is adopted 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T</a:t>
            </a:r>
            <a:r>
              <a:rPr lang="en-US" sz="2000" dirty="0" smtClean="0">
                <a:latin typeface="Arial"/>
                <a:cs typeface="Arial"/>
              </a:rPr>
              <a:t>o make analysis easier </a:t>
            </a:r>
            <a:endParaRPr lang="en-US" sz="20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leads to well behaved solutions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5413757"/>
              </p:ext>
            </p:extLst>
          </p:nvPr>
        </p:nvGraphicFramePr>
        <p:xfrm>
          <a:off x="2407813" y="1534544"/>
          <a:ext cx="2935287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558" name="Equation" r:id="rId3" imgW="1397000" imgH="482600" progId="Equation.3">
                  <p:embed/>
                </p:oleObj>
              </mc:Choice>
              <mc:Fallback>
                <p:oleObj name="Equation" r:id="rId3" imgW="13970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07813" y="1534544"/>
                        <a:ext cx="2935287" cy="989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7708415"/>
              </p:ext>
            </p:extLst>
          </p:nvPr>
        </p:nvGraphicFramePr>
        <p:xfrm>
          <a:off x="1897914" y="2429954"/>
          <a:ext cx="773112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559" name="Equation" r:id="rId5" imgW="368300" imgH="241300" progId="Equation.3">
                  <p:embed/>
                </p:oleObj>
              </mc:Choice>
              <mc:Fallback>
                <p:oleObj name="Equation" r:id="rId5" imgW="3683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7914" y="2429954"/>
                        <a:ext cx="773112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0832591"/>
              </p:ext>
            </p:extLst>
          </p:nvPr>
        </p:nvGraphicFramePr>
        <p:xfrm>
          <a:off x="1897914" y="4104427"/>
          <a:ext cx="773112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560" name="Equation" r:id="rId7" imgW="368300" imgH="203200" progId="Equation.DSMT4">
                  <p:embed/>
                </p:oleObj>
              </mc:Choice>
              <mc:Fallback>
                <p:oleObj name="Equation" r:id="rId7" imgW="3683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7914" y="4104427"/>
                        <a:ext cx="773112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253598" y="2988951"/>
            <a:ext cx="72800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Is the weighted </a:t>
            </a:r>
            <a:r>
              <a:rPr lang="en-US" sz="2000" dirty="0">
                <a:latin typeface="Arial"/>
                <a:cs typeface="Arial"/>
              </a:rPr>
              <a:t>square distance of state from </a:t>
            </a:r>
            <a:r>
              <a:rPr lang="en-US" sz="2000" dirty="0" smtClean="0">
                <a:latin typeface="Arial"/>
                <a:cs typeface="Arial"/>
              </a:rPr>
              <a:t>its origin</a:t>
            </a:r>
            <a:endParaRPr lang="en-US" sz="20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A</a:t>
            </a:r>
            <a:r>
              <a:rPr lang="en-US" sz="2000" dirty="0" smtClean="0">
                <a:latin typeface="Arial"/>
                <a:cs typeface="Arial"/>
              </a:rPr>
              <a:t>ffects </a:t>
            </a:r>
            <a:r>
              <a:rPr lang="en-US" sz="2000" dirty="0">
                <a:latin typeface="Arial"/>
                <a:cs typeface="Arial"/>
              </a:rPr>
              <a:t>convergence </a:t>
            </a:r>
            <a:r>
              <a:rPr lang="en-US" sz="2000" dirty="0" smtClean="0">
                <a:latin typeface="Arial"/>
                <a:cs typeface="Arial"/>
              </a:rPr>
              <a:t>rate: rise time and settling time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Large Q means get good tracking as expense of large input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53598" y="4759829"/>
            <a:ext cx="86363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Is the weighted </a:t>
            </a:r>
            <a:r>
              <a:rPr lang="en-US" sz="2000" dirty="0">
                <a:latin typeface="Arial"/>
                <a:cs typeface="Arial"/>
              </a:rPr>
              <a:t>square of control </a:t>
            </a:r>
            <a:r>
              <a:rPr lang="en-US" sz="2000" dirty="0" smtClean="0">
                <a:latin typeface="Arial"/>
                <a:cs typeface="Arial"/>
              </a:rPr>
              <a:t>input activity</a:t>
            </a:r>
            <a:endParaRPr lang="en-US" sz="20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P</a:t>
            </a:r>
            <a:r>
              <a:rPr lang="en-US" sz="2000" dirty="0" smtClean="0">
                <a:latin typeface="Arial"/>
                <a:cs typeface="Arial"/>
              </a:rPr>
              <a:t>enalizes </a:t>
            </a:r>
            <a:r>
              <a:rPr lang="en-US" sz="2000" dirty="0">
                <a:latin typeface="Arial"/>
                <a:cs typeface="Arial"/>
              </a:rPr>
              <a:t>large </a:t>
            </a:r>
            <a:r>
              <a:rPr lang="en-US" sz="2000" dirty="0" smtClean="0">
                <a:latin typeface="Arial"/>
                <a:cs typeface="Arial"/>
              </a:rPr>
              <a:t>and aggressive inputs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Large </a:t>
            </a:r>
            <a:r>
              <a:rPr lang="en-US" sz="2000" dirty="0" smtClean="0">
                <a:latin typeface="Arial"/>
                <a:cs typeface="Arial"/>
              </a:rPr>
              <a:t>R means little input needed at </a:t>
            </a:r>
            <a:r>
              <a:rPr lang="en-US" sz="2000" dirty="0">
                <a:latin typeface="Arial"/>
                <a:cs typeface="Arial"/>
              </a:rPr>
              <a:t>expense of </a:t>
            </a:r>
            <a:r>
              <a:rPr lang="en-US" sz="2000" dirty="0" smtClean="0">
                <a:latin typeface="Arial"/>
                <a:cs typeface="Arial"/>
              </a:rPr>
              <a:t>good </a:t>
            </a:r>
            <a:r>
              <a:rPr lang="en-US" sz="2000" dirty="0">
                <a:latin typeface="Arial"/>
                <a:cs typeface="Arial"/>
              </a:rPr>
              <a:t>tracking 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3598" y="5898334"/>
            <a:ext cx="850138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We need to optimize the performance index for the given state space system </a:t>
            </a:r>
          </a:p>
        </p:txBody>
      </p:sp>
      <p:sp>
        <p:nvSpPr>
          <p:cNvPr id="4" name="Rectangle 3"/>
          <p:cNvSpPr/>
          <p:nvPr/>
        </p:nvSpPr>
        <p:spPr>
          <a:xfrm>
            <a:off x="253598" y="2523556"/>
            <a:ext cx="26041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The term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53598" y="4133521"/>
            <a:ext cx="260411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The term</a:t>
            </a:r>
          </a:p>
        </p:txBody>
      </p:sp>
      <p:graphicFrame>
        <p:nvGraphicFramePr>
          <p:cNvPr id="1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9732852"/>
              </p:ext>
            </p:extLst>
          </p:nvPr>
        </p:nvGraphicFramePr>
        <p:xfrm>
          <a:off x="5036261" y="2495238"/>
          <a:ext cx="1252538" cy="49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561" name="Equation" r:id="rId9" imgW="596900" imgH="241300" progId="Equation.DSMT4">
                  <p:embed/>
                </p:oleObj>
              </mc:Choice>
              <mc:Fallback>
                <p:oleObj name="Equation" r:id="rId9" imgW="5969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36261" y="2495238"/>
                        <a:ext cx="1252538" cy="493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/>
          <p:cNvSpPr/>
          <p:nvPr/>
        </p:nvSpPr>
        <p:spPr>
          <a:xfrm>
            <a:off x="3039895" y="2561140"/>
            <a:ext cx="22749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/>
                <a:cs typeface="Arial"/>
              </a:rPr>
              <a:t>Where typically</a:t>
            </a:r>
          </a:p>
        </p:txBody>
      </p:sp>
    </p:spTree>
    <p:extLst>
      <p:ext uri="{BB962C8B-B14F-4D97-AF65-F5344CB8AC3E}">
        <p14:creationId xmlns:p14="http://schemas.microsoft.com/office/powerpoint/2010/main" val="167481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bldLvl="2"/>
      <p:bldP spid="2" grpId="0" build="p" bldLvl="2"/>
      <p:bldP spid="25" grpId="0" build="p" bldLvl="2"/>
      <p:bldP spid="3" grpId="0"/>
      <p:bldP spid="4" grpId="0"/>
      <p:bldP spid="12" grpId="0"/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Optimal control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2163" y="2009195"/>
            <a:ext cx="86546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We want to find the corresponding gain K that minimizes J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493592"/>
              </p:ext>
            </p:extLst>
          </p:nvPr>
        </p:nvGraphicFramePr>
        <p:xfrm>
          <a:off x="1780818" y="1020183"/>
          <a:ext cx="2935287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3" name="Equation" r:id="rId3" imgW="1397000" imgH="482600" progId="Equation.3">
                  <p:embed/>
                </p:oleObj>
              </mc:Choice>
              <mc:Fallback>
                <p:oleObj name="Equation" r:id="rId3" imgW="13970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80818" y="1020183"/>
                        <a:ext cx="2935287" cy="989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2886588"/>
              </p:ext>
            </p:extLst>
          </p:nvPr>
        </p:nvGraphicFramePr>
        <p:xfrm>
          <a:off x="1140781" y="2409305"/>
          <a:ext cx="3468688" cy="989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4" name="Equation" r:id="rId5" imgW="1651000" imgH="482600" progId="Equation.DSMT4">
                  <p:embed/>
                </p:oleObj>
              </mc:Choice>
              <mc:Fallback>
                <p:oleObj name="Equation" r:id="rId5" imgW="1651000" imgH="482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40781" y="2409305"/>
                        <a:ext cx="3468688" cy="989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179194" y="620073"/>
            <a:ext cx="86546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From the expression for cost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6582468"/>
              </p:ext>
            </p:extLst>
          </p:nvPr>
        </p:nvGraphicFramePr>
        <p:xfrm>
          <a:off x="5025214" y="2409305"/>
          <a:ext cx="2135188" cy="104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5" name="Equation" r:id="rId7" imgW="1016000" imgH="508000" progId="Equation.3">
                  <p:embed/>
                </p:oleObj>
              </mc:Choice>
              <mc:Fallback>
                <p:oleObj name="Equation" r:id="rId7" imgW="10160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25214" y="2409305"/>
                        <a:ext cx="2135188" cy="1041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5996094"/>
              </p:ext>
            </p:extLst>
          </p:nvPr>
        </p:nvGraphicFramePr>
        <p:xfrm>
          <a:off x="489389" y="4580510"/>
          <a:ext cx="1681162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6" name="Equation" r:id="rId9" imgW="800100" imgH="203200" progId="Equation.DSMT4">
                  <p:embed/>
                </p:oleObj>
              </mc:Choice>
              <mc:Fallback>
                <p:oleObj name="Equation" r:id="rId9" imgW="8001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9389" y="4580510"/>
                        <a:ext cx="1681162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282163" y="3647394"/>
            <a:ext cx="8654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T</a:t>
            </a:r>
            <a:r>
              <a:rPr lang="en-US" sz="2000" dirty="0" smtClean="0">
                <a:latin typeface="Arial"/>
                <a:cs typeface="Arial"/>
              </a:rPr>
              <a:t>he solution by dynamic programming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This leads to the expression for the optimal </a:t>
            </a:r>
            <a:r>
              <a:rPr lang="en-US" sz="2000" dirty="0" smtClean="0">
                <a:latin typeface="Arial"/>
                <a:cs typeface="Arial"/>
              </a:rPr>
              <a:t>gain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16694"/>
              </p:ext>
            </p:extLst>
          </p:nvPr>
        </p:nvGraphicFramePr>
        <p:xfrm>
          <a:off x="489389" y="5943947"/>
          <a:ext cx="4035425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617" name="Equation" r:id="rId11" imgW="1917700" imgH="241300" progId="Equation.3">
                  <p:embed/>
                </p:oleObj>
              </mc:Choice>
              <mc:Fallback>
                <p:oleObj name="Equation" r:id="rId11" imgW="1917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9389" y="5943947"/>
                        <a:ext cx="4035425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>
            <a:off x="197508" y="5230187"/>
            <a:ext cx="8654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where </a:t>
            </a:r>
            <a:r>
              <a:rPr lang="en-US" sz="2000" dirty="0" smtClean="0">
                <a:latin typeface="Arial"/>
                <a:cs typeface="Arial"/>
              </a:rPr>
              <a:t>R is invertible and P </a:t>
            </a:r>
            <a:r>
              <a:rPr lang="en-US" sz="2000" dirty="0">
                <a:latin typeface="Arial"/>
                <a:cs typeface="Arial"/>
              </a:rPr>
              <a:t>is </a:t>
            </a:r>
            <a:r>
              <a:rPr lang="en-US" sz="2000" dirty="0" smtClean="0">
                <a:latin typeface="Arial"/>
                <a:cs typeface="Arial"/>
              </a:rPr>
              <a:t>symmetric and satisfies the </a:t>
            </a:r>
            <a:r>
              <a:rPr lang="en-US" sz="2000" dirty="0"/>
              <a:t>algebraic </a:t>
            </a:r>
            <a:r>
              <a:rPr lang="en-US" sz="2000" dirty="0" err="1"/>
              <a:t>Riccati</a:t>
            </a:r>
            <a:r>
              <a:rPr lang="en-US" sz="2000" dirty="0"/>
              <a:t> equation</a:t>
            </a:r>
            <a:endParaRPr lang="en-US" sz="2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83145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 bldLvl="2"/>
      <p:bldP spid="12" grpId="0" build="p" bldLvl="2"/>
      <p:bldP spid="15" grpId="0" build="p" bldLvl="2"/>
      <p:bldP spid="18" grpId="0" build="p" bldLvl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8572" y="609600"/>
            <a:ext cx="4655428" cy="2083405"/>
          </a:xfrm>
          <a:prstGeom prst="rect">
            <a:avLst/>
          </a:prstGeom>
        </p:spPr>
      </p:pic>
      <p:sp>
        <p:nvSpPr>
          <p:cNvPr id="194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102393"/>
            <a:ext cx="2133600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D3DB037-C0BF-F346-BF4C-8BE80A2DF9DA}" type="slidenum">
              <a:rPr lang="en-US">
                <a:solidFill>
                  <a:schemeClr val="bg1"/>
                </a:solidFill>
              </a:rPr>
              <a:pPr/>
              <a:t>29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Example: Force optimal control of mass position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2189" y="633377"/>
            <a:ext cx="8654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Consider control of a 1Kg mass. </a:t>
            </a:r>
          </a:p>
          <a:p>
            <a:r>
              <a:rPr lang="en-US" sz="2000" dirty="0" smtClean="0">
                <a:latin typeface="Arial"/>
                <a:cs typeface="Arial"/>
              </a:rPr>
              <a:t>Since f = ma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1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4223824"/>
              </p:ext>
            </p:extLst>
          </p:nvPr>
        </p:nvGraphicFramePr>
        <p:xfrm>
          <a:off x="234056" y="1341263"/>
          <a:ext cx="1493837" cy="885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43" name="Equation" r:id="rId4" imgW="711200" imgH="431800" progId="Equation.DSMT4">
                  <p:embed/>
                </p:oleObj>
              </mc:Choice>
              <mc:Fallback>
                <p:oleObj name="Equation" r:id="rId4" imgW="711200" imgH="431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056" y="1341263"/>
                        <a:ext cx="1493837" cy="885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19"/>
          <p:cNvSpPr/>
          <p:nvPr/>
        </p:nvSpPr>
        <p:spPr>
          <a:xfrm>
            <a:off x="32189" y="2227088"/>
            <a:ext cx="44434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Defining the two state variables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6730589"/>
              </p:ext>
            </p:extLst>
          </p:nvPr>
        </p:nvGraphicFramePr>
        <p:xfrm>
          <a:off x="234056" y="2661989"/>
          <a:ext cx="854075" cy="49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44" name="Equation" r:id="rId6" imgW="406400" imgH="241300" progId="Equation.3">
                  <p:embed/>
                </p:oleObj>
              </mc:Choice>
              <mc:Fallback>
                <p:oleObj name="Equation" r:id="rId6" imgW="406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056" y="2661989"/>
                        <a:ext cx="854075" cy="495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375705"/>
              </p:ext>
            </p:extLst>
          </p:nvPr>
        </p:nvGraphicFramePr>
        <p:xfrm>
          <a:off x="2332409" y="2503852"/>
          <a:ext cx="1068388" cy="860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45" name="Equation" r:id="rId8" imgW="508000" imgH="419100" progId="Equation.DSMT4">
                  <p:embed/>
                </p:oleObj>
              </mc:Choice>
              <mc:Fallback>
                <p:oleObj name="Equation" r:id="rId8" imgW="508000" imgH="4191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32409" y="2503852"/>
                        <a:ext cx="1068388" cy="860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1038446"/>
              </p:ext>
            </p:extLst>
          </p:nvPr>
        </p:nvGraphicFramePr>
        <p:xfrm>
          <a:off x="107520" y="3229877"/>
          <a:ext cx="1309687" cy="49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46" name="Equation" r:id="rId10" imgW="622300" imgH="241300" progId="Equation.3">
                  <p:embed/>
                </p:oleObj>
              </mc:Choice>
              <mc:Fallback>
                <p:oleObj name="Equation" r:id="rId10" imgW="6223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7520" y="3229877"/>
                        <a:ext cx="1309687" cy="495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764422"/>
              </p:ext>
            </p:extLst>
          </p:nvPr>
        </p:nvGraphicFramePr>
        <p:xfrm>
          <a:off x="2172072" y="3341441"/>
          <a:ext cx="1228725" cy="49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47" name="Equation" r:id="rId12" imgW="584200" imgH="241300" progId="Equation.DSMT4">
                  <p:embed/>
                </p:oleObj>
              </mc:Choice>
              <mc:Fallback>
                <p:oleObj name="Equation" r:id="rId12" imgW="5842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72072" y="3341441"/>
                        <a:ext cx="1228725" cy="495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32189" y="3725177"/>
            <a:ext cx="47640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Writing in state space notation we have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162774"/>
              </p:ext>
            </p:extLst>
          </p:nvPr>
        </p:nvGraphicFramePr>
        <p:xfrm>
          <a:off x="287338" y="4251325"/>
          <a:ext cx="4756150" cy="1225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48" name="Equation" r:id="rId14" imgW="2260600" imgH="596900" progId="Equation.DSMT4">
                  <p:embed/>
                </p:oleObj>
              </mc:Choice>
              <mc:Fallback>
                <p:oleObj name="Equation" r:id="rId14" imgW="2260600" imgH="596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7338" y="4251325"/>
                        <a:ext cx="4756150" cy="12255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5155596"/>
              </p:ext>
            </p:extLst>
          </p:nvPr>
        </p:nvGraphicFramePr>
        <p:xfrm>
          <a:off x="234056" y="5594265"/>
          <a:ext cx="2727325" cy="125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49" name="Equation" r:id="rId16" imgW="1295400" imgH="609600" progId="Equation.3">
                  <p:embed/>
                </p:oleObj>
              </mc:Choice>
              <mc:Fallback>
                <p:oleObj name="Equation" r:id="rId16" imgW="12954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4056" y="5594265"/>
                        <a:ext cx="2727325" cy="1250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6250794" y="3364277"/>
            <a:ext cx="27868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Therefore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3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2016639"/>
              </p:ext>
            </p:extLst>
          </p:nvPr>
        </p:nvGraphicFramePr>
        <p:xfrm>
          <a:off x="5983069" y="3836741"/>
          <a:ext cx="1844675" cy="1044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50" name="Equation" r:id="rId18" imgW="876300" imgH="508000" progId="Equation.3">
                  <p:embed/>
                </p:oleObj>
              </mc:Choice>
              <mc:Fallback>
                <p:oleObj name="Equation" r:id="rId18" imgW="8763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83069" y="3836741"/>
                        <a:ext cx="1844675" cy="1044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4103496"/>
              </p:ext>
            </p:extLst>
          </p:nvPr>
        </p:nvGraphicFramePr>
        <p:xfrm>
          <a:off x="5983069" y="4957391"/>
          <a:ext cx="1416050" cy="1044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51" name="Equation" r:id="rId20" imgW="673100" imgH="508000" progId="Equation.3">
                  <p:embed/>
                </p:oleObj>
              </mc:Choice>
              <mc:Fallback>
                <p:oleObj name="Equation" r:id="rId20" imgW="6731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83069" y="4957391"/>
                        <a:ext cx="1416050" cy="1044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6134673"/>
              </p:ext>
            </p:extLst>
          </p:nvPr>
        </p:nvGraphicFramePr>
        <p:xfrm>
          <a:off x="5983069" y="6102393"/>
          <a:ext cx="1844675" cy="730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952" name="Equation" r:id="rId22" imgW="876300" imgH="355600" progId="Equation.DSMT4">
                  <p:embed/>
                </p:oleObj>
              </mc:Choice>
              <mc:Fallback>
                <p:oleObj name="Equation" r:id="rId22" imgW="876300" imgH="355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83069" y="6102393"/>
                        <a:ext cx="1844675" cy="7302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5309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2"/>
      <p:bldP spid="20" grpId="0" build="p" bldLvl="2"/>
      <p:bldP spid="26" grpId="0" build="p" bldLvl="2"/>
      <p:bldP spid="29" grpId="0" build="p" bldLvl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0" y="6882"/>
            <a:ext cx="91440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latin typeface="Arial" charset="0"/>
              </a:rPr>
              <a:t>T</a:t>
            </a:r>
            <a:r>
              <a:rPr lang="en-US" sz="3200" b="1" dirty="0" smtClean="0">
                <a:latin typeface="Arial" charset="0"/>
              </a:rPr>
              <a:t>ransfer functions of SFC system</a:t>
            </a:r>
            <a:endParaRPr lang="en-US" sz="3200" b="1" dirty="0">
              <a:latin typeface="Arial" charset="0"/>
            </a:endParaRPr>
          </a:p>
        </p:txBody>
      </p:sp>
      <p:graphicFrame>
        <p:nvGraphicFramePr>
          <p:cNvPr id="2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8597397"/>
              </p:ext>
            </p:extLst>
          </p:nvPr>
        </p:nvGraphicFramePr>
        <p:xfrm>
          <a:off x="380285" y="4791782"/>
          <a:ext cx="2670175" cy="5064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7" name="Equation" r:id="rId3" imgW="1270000" imgH="241300" progId="Equation.DSMT4">
                  <p:embed/>
                </p:oleObj>
              </mc:Choice>
              <mc:Fallback>
                <p:oleObj name="Equation" r:id="rId3" imgW="12700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0285" y="4791782"/>
                        <a:ext cx="2670175" cy="5064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" name="Rectangle 28"/>
          <p:cNvSpPr/>
          <p:nvPr/>
        </p:nvSpPr>
        <p:spPr>
          <a:xfrm>
            <a:off x="326203" y="3056587"/>
            <a:ext cx="7289175" cy="16312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Arial" charset="0"/>
              </a:rPr>
              <a:t>The SFC gain K effectively changes the A matrix</a:t>
            </a:r>
          </a:p>
          <a:p>
            <a:endParaRPr lang="en-US" sz="2000" dirty="0" smtClean="0">
              <a:latin typeface="Arial" charset="0"/>
            </a:endParaRPr>
          </a:p>
          <a:p>
            <a:r>
              <a:rPr lang="en-US" sz="2000" dirty="0" smtClean="0">
                <a:latin typeface="Arial" charset="0"/>
              </a:rPr>
              <a:t>Therefore we can modify the transfer function G(s) accordingly</a:t>
            </a:r>
          </a:p>
          <a:p>
            <a:endParaRPr lang="en-US" sz="2000" dirty="0" smtClean="0">
              <a:latin typeface="Arial" charset="0"/>
            </a:endParaRPr>
          </a:p>
          <a:p>
            <a:r>
              <a:rPr lang="en-US" sz="2000" dirty="0" smtClean="0">
                <a:latin typeface="Arial" charset="0"/>
              </a:rPr>
              <a:t>So the transfer function for the state space system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80285" y="5498249"/>
            <a:ext cx="125379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Arial" charset="0"/>
              </a:rPr>
              <a:t>Becomes</a:t>
            </a:r>
          </a:p>
        </p:txBody>
      </p:sp>
      <p:graphicFrame>
        <p:nvGraphicFramePr>
          <p:cNvPr id="1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061160"/>
              </p:ext>
            </p:extLst>
          </p:nvPr>
        </p:nvGraphicFramePr>
        <p:xfrm>
          <a:off x="319642" y="5915025"/>
          <a:ext cx="3843337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8" name="Equation" r:id="rId5" imgW="1828800" imgH="279400" progId="Equation.DSMT4">
                  <p:embed/>
                </p:oleObj>
              </mc:Choice>
              <mc:Fallback>
                <p:oleObj name="Equation" r:id="rId5" imgW="1828800" imgH="279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9642" y="5915025"/>
                        <a:ext cx="3843337" cy="587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Rectangle 29"/>
          <p:cNvSpPr/>
          <p:nvPr/>
        </p:nvSpPr>
        <p:spPr>
          <a:xfrm>
            <a:off x="319642" y="911456"/>
            <a:ext cx="75114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charset="0"/>
              </a:rPr>
              <a:t>As we </a:t>
            </a:r>
            <a:r>
              <a:rPr lang="en-US" sz="2000" dirty="0" smtClean="0">
                <a:latin typeface="Arial" charset="0"/>
              </a:rPr>
              <a:t>know, </a:t>
            </a:r>
            <a:r>
              <a:rPr lang="en-US" sz="2000" dirty="0">
                <a:latin typeface="Arial" charset="0"/>
              </a:rPr>
              <a:t>by applying full state feedback leads </a:t>
            </a:r>
            <a:r>
              <a:rPr lang="en-US" sz="2000" dirty="0" smtClean="0">
                <a:latin typeface="Arial" charset="0"/>
              </a:rPr>
              <a:t>to the relations 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3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0231146"/>
              </p:ext>
            </p:extLst>
          </p:nvPr>
        </p:nvGraphicFramePr>
        <p:xfrm>
          <a:off x="319642" y="1611062"/>
          <a:ext cx="2190750" cy="560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9" name="Equation" r:id="rId7" imgW="1041400" imgH="266700" progId="Equation.DSMT4">
                  <p:embed/>
                </p:oleObj>
              </mc:Choice>
              <mc:Fallback>
                <p:oleObj name="Equation" r:id="rId7" imgW="10414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9642" y="1611062"/>
                        <a:ext cx="2190750" cy="560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5830985"/>
              </p:ext>
            </p:extLst>
          </p:nvPr>
        </p:nvGraphicFramePr>
        <p:xfrm>
          <a:off x="422275" y="2302477"/>
          <a:ext cx="2165350" cy="565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0" name="Equation" r:id="rId9" imgW="1028700" imgH="266700" progId="Equation.DSMT4">
                  <p:embed/>
                </p:oleObj>
              </mc:Choice>
              <mc:Fallback>
                <p:oleObj name="Equation" r:id="rId9" imgW="10287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2275" y="2302477"/>
                        <a:ext cx="2165350" cy="565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05136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uild="p" bldLvl="2"/>
      <p:bldP spid="15" grpId="0"/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3318698"/>
              </p:ext>
            </p:extLst>
          </p:nvPr>
        </p:nvGraphicFramePr>
        <p:xfrm>
          <a:off x="2098879" y="1070770"/>
          <a:ext cx="3041650" cy="989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751" name="Equation" r:id="rId3" imgW="1447800" imgH="482600" progId="Equation.DSMT4">
                  <p:embed/>
                </p:oleObj>
              </mc:Choice>
              <mc:Fallback>
                <p:oleObj name="Equation" r:id="rId3" imgW="1447800" imgH="482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98879" y="1070770"/>
                        <a:ext cx="3041650" cy="989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>
            <a:off x="302491" y="681618"/>
            <a:ext cx="86546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"/>
                <a:cs typeface="Arial"/>
              </a:rPr>
              <a:t>We want to find optimal control that minimizes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86820" y="1859727"/>
            <a:ext cx="86546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</a:t>
            </a:r>
            <a:r>
              <a:rPr lang="en-US" sz="2000" dirty="0" smtClean="0"/>
              <a:t>his </a:t>
            </a:r>
            <a:r>
              <a:rPr lang="en-US" sz="2000" dirty="0"/>
              <a:t>can be formulated as an LQR problem with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6681790"/>
              </p:ext>
            </p:extLst>
          </p:nvPr>
        </p:nvGraphicFramePr>
        <p:xfrm>
          <a:off x="398826" y="2664259"/>
          <a:ext cx="1252538" cy="493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752" name="Equation" r:id="rId5" imgW="596900" imgH="241300" progId="Equation.DSMT4">
                  <p:embed/>
                </p:oleObj>
              </mc:Choice>
              <mc:Fallback>
                <p:oleObj name="Equation" r:id="rId5" imgW="5969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8826" y="2664259"/>
                        <a:ext cx="1252538" cy="4937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3143176"/>
              </p:ext>
            </p:extLst>
          </p:nvPr>
        </p:nvGraphicFramePr>
        <p:xfrm>
          <a:off x="762364" y="3632909"/>
          <a:ext cx="825500" cy="39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753" name="Equation" r:id="rId7" imgW="393700" imgH="190500" progId="Equation.3">
                  <p:embed/>
                </p:oleObj>
              </mc:Choice>
              <mc:Fallback>
                <p:oleObj name="Equation" r:id="rId7" imgW="393700" imgH="190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364" y="3632909"/>
                        <a:ext cx="825500" cy="390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0" y="4242111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/>
                <a:cs typeface="Arial"/>
              </a:rPr>
              <a:t>To solve the </a:t>
            </a:r>
            <a:r>
              <a:rPr lang="en-US" sz="2000" dirty="0" smtClean="0">
                <a:latin typeface="Arial"/>
                <a:cs typeface="Arial"/>
              </a:rPr>
              <a:t>minimization </a:t>
            </a:r>
            <a:r>
              <a:rPr lang="en-US" sz="2000" dirty="0">
                <a:latin typeface="Arial"/>
                <a:cs typeface="Arial"/>
              </a:rPr>
              <a:t>problem, we first solve the algebraic </a:t>
            </a:r>
            <a:r>
              <a:rPr lang="en-US" sz="2000" dirty="0" err="1">
                <a:latin typeface="Arial"/>
                <a:cs typeface="Arial"/>
              </a:rPr>
              <a:t>Riccati</a:t>
            </a:r>
            <a:r>
              <a:rPr lang="en-US" sz="2000" dirty="0">
                <a:latin typeface="Arial"/>
                <a:cs typeface="Arial"/>
              </a:rPr>
              <a:t> equation:</a:t>
            </a:r>
          </a:p>
        </p:txBody>
      </p:sp>
      <p:sp>
        <p:nvSpPr>
          <p:cNvPr id="3" name="Rectangle 2"/>
          <p:cNvSpPr/>
          <p:nvPr/>
        </p:nvSpPr>
        <p:spPr>
          <a:xfrm>
            <a:off x="187967" y="5751780"/>
            <a:ext cx="63162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/>
                <a:cs typeface="Arial"/>
              </a:rPr>
              <a:t>Since </a:t>
            </a:r>
            <a:r>
              <a:rPr lang="en-US" sz="2000" dirty="0" smtClean="0">
                <a:latin typeface="Arial"/>
                <a:cs typeface="Arial"/>
              </a:rPr>
              <a:t>we have </a:t>
            </a:r>
            <a:r>
              <a:rPr lang="en-US" sz="2000" dirty="0">
                <a:latin typeface="Arial"/>
                <a:cs typeface="Arial"/>
              </a:rPr>
              <a:t>a 2x2 A matrix, we solve for the matrix P which is symmetric Matrix </a:t>
            </a:r>
            <a:r>
              <a:rPr lang="en-US" sz="2000" dirty="0" smtClean="0">
                <a:latin typeface="Arial"/>
                <a:cs typeface="Arial"/>
              </a:rPr>
              <a:t>with the following </a:t>
            </a:r>
            <a:r>
              <a:rPr lang="en-US" sz="2000" dirty="0">
                <a:latin typeface="Arial"/>
                <a:cs typeface="Arial"/>
              </a:rPr>
              <a:t>entries:</a:t>
            </a:r>
          </a:p>
        </p:txBody>
      </p:sp>
      <p:graphicFrame>
        <p:nvGraphicFramePr>
          <p:cNvPr id="2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1578107"/>
              </p:ext>
            </p:extLst>
          </p:nvPr>
        </p:nvGraphicFramePr>
        <p:xfrm>
          <a:off x="1907299" y="4971552"/>
          <a:ext cx="4035425" cy="493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754" name="Equation" r:id="rId9" imgW="1917700" imgH="241300" progId="Equation.3">
                  <p:embed/>
                </p:oleObj>
              </mc:Choice>
              <mc:Fallback>
                <p:oleObj name="Equation" r:id="rId9" imgW="19177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7299" y="4971552"/>
                        <a:ext cx="4035425" cy="4937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5125709"/>
              </p:ext>
            </p:extLst>
          </p:nvPr>
        </p:nvGraphicFramePr>
        <p:xfrm>
          <a:off x="6722106" y="5508556"/>
          <a:ext cx="2219325" cy="1227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755" name="Equation" r:id="rId11" imgW="1054100" imgH="596900" progId="Equation.DSMT4">
                  <p:embed/>
                </p:oleObj>
              </mc:Choice>
              <mc:Fallback>
                <p:oleObj name="Equation" r:id="rId11" imgW="1054100" imgH="596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22106" y="5508556"/>
                        <a:ext cx="2219325" cy="1227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425341"/>
              </p:ext>
            </p:extLst>
          </p:nvPr>
        </p:nvGraphicFramePr>
        <p:xfrm>
          <a:off x="2281238" y="2259837"/>
          <a:ext cx="2325687" cy="1042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756" name="Equation" r:id="rId13" imgW="1104900" imgH="508000" progId="Equation.3">
                  <p:embed/>
                </p:oleObj>
              </mc:Choice>
              <mc:Fallback>
                <p:oleObj name="Equation" r:id="rId13" imgW="11049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1238" y="2259837"/>
                        <a:ext cx="2325687" cy="10429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Rectangle 26"/>
          <p:cNvSpPr/>
          <p:nvPr/>
        </p:nvSpPr>
        <p:spPr>
          <a:xfrm>
            <a:off x="187968" y="3232799"/>
            <a:ext cx="11942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and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6829647"/>
              </p:ext>
            </p:extLst>
          </p:nvPr>
        </p:nvGraphicFramePr>
        <p:xfrm>
          <a:off x="4926216" y="2180645"/>
          <a:ext cx="1577975" cy="1044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757" name="Equation" r:id="rId15" imgW="749300" imgH="508000" progId="Equation.3">
                  <p:embed/>
                </p:oleObj>
              </mc:Choice>
              <mc:Fallback>
                <p:oleObj name="Equation" r:id="rId15" imgW="7493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26216" y="2180645"/>
                        <a:ext cx="1577975" cy="1044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4436864"/>
              </p:ext>
            </p:extLst>
          </p:nvPr>
        </p:nvGraphicFramePr>
        <p:xfrm>
          <a:off x="1949450" y="3325758"/>
          <a:ext cx="1492250" cy="91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758" name="Equation" r:id="rId17" imgW="711200" imgH="444500" progId="Equation.DSMT4">
                  <p:embed/>
                </p:oleObj>
              </mc:Choice>
              <mc:Fallback>
                <p:oleObj name="Equation" r:id="rId17" imgW="711200" imgH="444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9450" y="3325758"/>
                        <a:ext cx="1492250" cy="9112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Example: Force optimal control of mass position</a:t>
            </a:r>
            <a:endParaRPr lang="en-US" sz="3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55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2"/>
      <p:bldP spid="17" grpId="0" build="p" bldLvl="2"/>
      <p:bldP spid="2" grpId="0"/>
      <p:bldP spid="3" grpId="0"/>
      <p:bldP spid="27" grpId="0" build="p" bldLvl="2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667653"/>
              </p:ext>
            </p:extLst>
          </p:nvPr>
        </p:nvGraphicFramePr>
        <p:xfrm>
          <a:off x="317500" y="1136650"/>
          <a:ext cx="8080375" cy="2436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509" name="Equation" r:id="rId3" imgW="3835400" imgH="1193800" progId="Equation.3">
                  <p:embed/>
                </p:oleObj>
              </mc:Choice>
              <mc:Fallback>
                <p:oleObj name="Equation" r:id="rId3" imgW="3835400" imgH="1193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500" y="1136650"/>
                        <a:ext cx="8080375" cy="24368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0" y="621314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Substituting in the system matrices algebraic </a:t>
            </a:r>
            <a:r>
              <a:rPr lang="en-US" sz="2000" dirty="0" err="1" smtClean="0">
                <a:latin typeface="Arial" charset="0"/>
              </a:rPr>
              <a:t>Riccati</a:t>
            </a:r>
            <a:r>
              <a:rPr lang="en-US" sz="2000" dirty="0" smtClean="0">
                <a:latin typeface="Arial" charset="0"/>
              </a:rPr>
              <a:t> equation becomes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879840"/>
              </p:ext>
            </p:extLst>
          </p:nvPr>
        </p:nvGraphicFramePr>
        <p:xfrm>
          <a:off x="762364" y="3998913"/>
          <a:ext cx="5138737" cy="124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510" name="Equation" r:id="rId5" imgW="2438400" imgH="609600" progId="Equation.3">
                  <p:embed/>
                </p:oleObj>
              </mc:Choice>
              <mc:Fallback>
                <p:oleObj name="Equation" r:id="rId5" imgW="24384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364" y="3998913"/>
                        <a:ext cx="5138737" cy="124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7595001"/>
              </p:ext>
            </p:extLst>
          </p:nvPr>
        </p:nvGraphicFramePr>
        <p:xfrm>
          <a:off x="762364" y="5407025"/>
          <a:ext cx="5003800" cy="124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511" name="Equation" r:id="rId7" imgW="2374900" imgH="609600" progId="Equation.3">
                  <p:embed/>
                </p:oleObj>
              </mc:Choice>
              <mc:Fallback>
                <p:oleObj name="Equation" r:id="rId7" imgW="23749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364" y="5407025"/>
                        <a:ext cx="5003800" cy="124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249238" y="3611503"/>
            <a:ext cx="24288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Evaluating terms</a:t>
            </a:r>
            <a:endParaRPr lang="en-US" sz="2000" dirty="0">
              <a:latin typeface="Arial" charset="0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Example: Force optimal control of mass position</a:t>
            </a:r>
            <a:endParaRPr lang="en-US" sz="3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88958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7575509"/>
              </p:ext>
            </p:extLst>
          </p:nvPr>
        </p:nvGraphicFramePr>
        <p:xfrm>
          <a:off x="558800" y="1382713"/>
          <a:ext cx="5913438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25" name="Equation" r:id="rId3" imgW="2806700" imgH="596900" progId="Equation.DSMT4">
                  <p:embed/>
                </p:oleObj>
              </mc:Choice>
              <mc:Fallback>
                <p:oleObj name="Equation" r:id="rId3" imgW="2806700" imgH="5969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800" y="1382713"/>
                        <a:ext cx="5913438" cy="121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>
            <a:off x="336550" y="649228"/>
            <a:ext cx="24288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Evaluating terms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6932571"/>
              </p:ext>
            </p:extLst>
          </p:nvPr>
        </p:nvGraphicFramePr>
        <p:xfrm>
          <a:off x="558800" y="2916238"/>
          <a:ext cx="3478212" cy="124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26" name="Equation" r:id="rId5" imgW="1651000" imgH="609600" progId="Equation.3">
                  <p:embed/>
                </p:oleObj>
              </mc:Choice>
              <mc:Fallback>
                <p:oleObj name="Equation" r:id="rId5" imgW="1651000" imgH="609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800" y="2916238"/>
                        <a:ext cx="3478212" cy="1244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0384728"/>
              </p:ext>
            </p:extLst>
          </p:nvPr>
        </p:nvGraphicFramePr>
        <p:xfrm>
          <a:off x="558800" y="4427538"/>
          <a:ext cx="2595562" cy="2074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27" name="Equation" r:id="rId7" imgW="1231900" imgH="1016000" progId="Equation.DSMT4">
                  <p:embed/>
                </p:oleObj>
              </mc:Choice>
              <mc:Fallback>
                <p:oleObj name="Equation" r:id="rId7" imgW="1231900" imgH="1016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58800" y="4427538"/>
                        <a:ext cx="2595562" cy="20748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Example: Force optimal control of mass position</a:t>
            </a:r>
            <a:endParaRPr lang="en-US" sz="3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467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7543503"/>
              </p:ext>
            </p:extLst>
          </p:nvPr>
        </p:nvGraphicFramePr>
        <p:xfrm>
          <a:off x="335693" y="1125401"/>
          <a:ext cx="6411182" cy="19406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86" name="Equation" r:id="rId3" imgW="3860800" imgH="1206500" progId="Equation.DSMT4">
                  <p:embed/>
                </p:oleObj>
              </mc:Choice>
              <mc:Fallback>
                <p:oleObj name="Equation" r:id="rId3" imgW="3860800" imgH="1206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5693" y="1125401"/>
                        <a:ext cx="6411182" cy="194062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/>
          <p:cNvSpPr/>
          <p:nvPr/>
        </p:nvSpPr>
        <p:spPr>
          <a:xfrm>
            <a:off x="0" y="458556"/>
            <a:ext cx="23495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So therefore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0664408"/>
              </p:ext>
            </p:extLst>
          </p:nvPr>
        </p:nvGraphicFramePr>
        <p:xfrm>
          <a:off x="222981" y="3066023"/>
          <a:ext cx="6793769" cy="1717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87" name="Equation" r:id="rId5" imgW="3898900" imgH="1016000" progId="Equation.3">
                  <p:embed/>
                </p:oleObj>
              </mc:Choice>
              <mc:Fallback>
                <p:oleObj name="Equation" r:id="rId5" imgW="3898900" imgH="1016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981" y="3066023"/>
                        <a:ext cx="6793769" cy="17171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0233704"/>
              </p:ext>
            </p:extLst>
          </p:nvPr>
        </p:nvGraphicFramePr>
        <p:xfrm>
          <a:off x="222981" y="4783173"/>
          <a:ext cx="3825875" cy="175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88" name="Equation" r:id="rId7" imgW="2146300" imgH="1016000" progId="Equation.DSMT4">
                  <p:embed/>
                </p:oleObj>
              </mc:Choice>
              <mc:Fallback>
                <p:oleObj name="Equation" r:id="rId7" imgW="2146300" imgH="1016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2981" y="4783173"/>
                        <a:ext cx="3825875" cy="1755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0785530"/>
              </p:ext>
            </p:extLst>
          </p:nvPr>
        </p:nvGraphicFramePr>
        <p:xfrm>
          <a:off x="6746875" y="4303713"/>
          <a:ext cx="2016125" cy="2347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589" name="Equation" r:id="rId9" imgW="1130300" imgH="1358900" progId="Equation.3">
                  <p:embed/>
                </p:oleObj>
              </mc:Choice>
              <mc:Fallback>
                <p:oleObj name="Equation" r:id="rId9" imgW="1130300" imgH="1358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46875" y="4303713"/>
                        <a:ext cx="2016125" cy="2347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>
            <a:off x="4223481" y="5215509"/>
            <a:ext cx="23495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dirty="0" smtClean="0">
                <a:latin typeface="Arial" charset="0"/>
              </a:rPr>
              <a:t>Thus the elements of the matrix must be zero</a:t>
            </a:r>
            <a:endParaRPr lang="en-US" sz="2000" dirty="0">
              <a:latin typeface="Arial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Example: Force optimal control of mass position</a:t>
            </a:r>
            <a:endParaRPr lang="en-US" sz="3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6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94026" y="611819"/>
            <a:ext cx="61908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l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Solving the equations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3495777"/>
              </p:ext>
            </p:extLst>
          </p:nvPr>
        </p:nvGraphicFramePr>
        <p:xfrm>
          <a:off x="474663" y="1094479"/>
          <a:ext cx="1381125" cy="76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894" name="Equation" r:id="rId3" imgW="774700" imgH="444500" progId="Equation.DSMT4">
                  <p:embed/>
                </p:oleObj>
              </mc:Choice>
              <mc:Fallback>
                <p:oleObj name="Equation" r:id="rId3" imgW="774700" imgH="444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4663" y="1094479"/>
                        <a:ext cx="1381125" cy="768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8137310"/>
              </p:ext>
            </p:extLst>
          </p:nvPr>
        </p:nvGraphicFramePr>
        <p:xfrm>
          <a:off x="4075905" y="1216025"/>
          <a:ext cx="1493838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895" name="Equation" r:id="rId5" imgW="838200" imgH="279400" progId="Equation.3">
                  <p:embed/>
                </p:oleObj>
              </mc:Choice>
              <mc:Fallback>
                <p:oleObj name="Equation" r:id="rId5" imgW="8382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75905" y="1216025"/>
                        <a:ext cx="1493838" cy="482600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rgbClr val="FF0000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6599017"/>
              </p:ext>
            </p:extLst>
          </p:nvPr>
        </p:nvGraphicFramePr>
        <p:xfrm>
          <a:off x="2203450" y="1292225"/>
          <a:ext cx="1425575" cy="527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896" name="Equation" r:id="rId7" imgW="800100" imgH="304800" progId="Equation.DSMT4">
                  <p:embed/>
                </p:oleObj>
              </mc:Choice>
              <mc:Fallback>
                <p:oleObj name="Equation" r:id="rId7" imgW="800100" imgH="304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03450" y="1292225"/>
                        <a:ext cx="1425575" cy="5270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2287150"/>
              </p:ext>
            </p:extLst>
          </p:nvPr>
        </p:nvGraphicFramePr>
        <p:xfrm>
          <a:off x="2635250" y="2033587"/>
          <a:ext cx="1630363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897" name="Equation" r:id="rId9" imgW="914400" imgH="457200" progId="Equation.3">
                  <p:embed/>
                </p:oleObj>
              </mc:Choice>
              <mc:Fallback>
                <p:oleObj name="Equation" r:id="rId9" imgW="9144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35250" y="2033587"/>
                        <a:ext cx="1630363" cy="790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602362"/>
              </p:ext>
            </p:extLst>
          </p:nvPr>
        </p:nvGraphicFramePr>
        <p:xfrm>
          <a:off x="4495799" y="2033587"/>
          <a:ext cx="1789113" cy="877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898" name="Equation" r:id="rId11" imgW="1003300" imgH="508000" progId="Equation.DSMT4">
                  <p:embed/>
                </p:oleObj>
              </mc:Choice>
              <mc:Fallback>
                <p:oleObj name="Equation" r:id="rId11" imgW="1003300" imgH="5080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95799" y="2033587"/>
                        <a:ext cx="1789113" cy="877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5590218"/>
              </p:ext>
            </p:extLst>
          </p:nvPr>
        </p:nvGraphicFramePr>
        <p:xfrm>
          <a:off x="474663" y="2911474"/>
          <a:ext cx="1901825" cy="54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899" name="Equation" r:id="rId13" imgW="1066800" imgH="317500" progId="Equation.3">
                  <p:embed/>
                </p:oleObj>
              </mc:Choice>
              <mc:Fallback>
                <p:oleObj name="Equation" r:id="rId13" imgW="1066800" imgH="317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4663" y="2911474"/>
                        <a:ext cx="1901825" cy="5476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0559423"/>
              </p:ext>
            </p:extLst>
          </p:nvPr>
        </p:nvGraphicFramePr>
        <p:xfrm>
          <a:off x="506412" y="3675062"/>
          <a:ext cx="1539875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900" name="Equation" r:id="rId15" imgW="863600" imgH="457200" progId="Equation.3">
                  <p:embed/>
                </p:oleObj>
              </mc:Choice>
              <mc:Fallback>
                <p:oleObj name="Equation" r:id="rId15" imgW="8636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06412" y="3675062"/>
                        <a:ext cx="1539875" cy="790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2167533"/>
              </p:ext>
            </p:extLst>
          </p:nvPr>
        </p:nvGraphicFramePr>
        <p:xfrm>
          <a:off x="474663" y="2033587"/>
          <a:ext cx="1697038" cy="790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901" name="Equation" r:id="rId17" imgW="952500" imgH="457200" progId="Equation.3">
                  <p:embed/>
                </p:oleObj>
              </mc:Choice>
              <mc:Fallback>
                <p:oleObj name="Equation" r:id="rId17" imgW="952500" imgH="457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4663" y="2033587"/>
                        <a:ext cx="1697038" cy="790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6728862"/>
              </p:ext>
            </p:extLst>
          </p:nvPr>
        </p:nvGraphicFramePr>
        <p:xfrm>
          <a:off x="2654300" y="2911474"/>
          <a:ext cx="1989138" cy="547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902" name="Equation" r:id="rId19" imgW="1117600" imgH="317500" progId="Equation.DSMT4">
                  <p:embed/>
                </p:oleObj>
              </mc:Choice>
              <mc:Fallback>
                <p:oleObj name="Equation" r:id="rId19" imgW="1117600" imgH="317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54300" y="2911474"/>
                        <a:ext cx="1989138" cy="547688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rgbClr val="FF0000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4044043"/>
              </p:ext>
            </p:extLst>
          </p:nvPr>
        </p:nvGraphicFramePr>
        <p:xfrm>
          <a:off x="2597942" y="3697287"/>
          <a:ext cx="1471613" cy="76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903" name="Equation" r:id="rId21" imgW="825500" imgH="444500" progId="Equation.DSMT4">
                  <p:embed/>
                </p:oleObj>
              </mc:Choice>
              <mc:Fallback>
                <p:oleObj name="Equation" r:id="rId21" imgW="825500" imgH="444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7942" y="3697287"/>
                        <a:ext cx="1471613" cy="768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1021380"/>
              </p:ext>
            </p:extLst>
          </p:nvPr>
        </p:nvGraphicFramePr>
        <p:xfrm>
          <a:off x="4449761" y="3565524"/>
          <a:ext cx="2239963" cy="900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904" name="Equation" r:id="rId23" imgW="1257300" imgH="520700" progId="Equation.3">
                  <p:embed/>
                </p:oleObj>
              </mc:Choice>
              <mc:Fallback>
                <p:oleObj name="Equation" r:id="rId23" imgW="1257300" imgH="520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49761" y="3565524"/>
                        <a:ext cx="2239963" cy="9001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2192899"/>
              </p:ext>
            </p:extLst>
          </p:nvPr>
        </p:nvGraphicFramePr>
        <p:xfrm>
          <a:off x="6992938" y="3675062"/>
          <a:ext cx="1809750" cy="549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905" name="Equation" r:id="rId25" imgW="1016000" imgH="317500" progId="Equation.DSMT4">
                  <p:embed/>
                </p:oleObj>
              </mc:Choice>
              <mc:Fallback>
                <p:oleObj name="Equation" r:id="rId25" imgW="1016000" imgH="317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92938" y="3675062"/>
                        <a:ext cx="1809750" cy="549275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rgbClr val="FF0000"/>
                        </a:solidFill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6175282"/>
              </p:ext>
            </p:extLst>
          </p:nvPr>
        </p:nvGraphicFramePr>
        <p:xfrm>
          <a:off x="1093788" y="5210175"/>
          <a:ext cx="3846512" cy="1538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906" name="Equation" r:id="rId27" imgW="1828800" imgH="749300" progId="Equation.3">
                  <p:embed/>
                </p:oleObj>
              </mc:Choice>
              <mc:Fallback>
                <p:oleObj name="Equation" r:id="rId27" imgW="1828800" imgH="749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93788" y="5210175"/>
                        <a:ext cx="3846512" cy="1538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/>
          <p:cNvSpPr/>
          <p:nvPr/>
        </p:nvSpPr>
        <p:spPr>
          <a:xfrm>
            <a:off x="339295" y="4748510"/>
            <a:ext cx="838163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will have P positive definite (P &gt; 0), if and only if p1 &gt; 0 and </a:t>
            </a:r>
            <a:r>
              <a:rPr lang="en-US" sz="2000" dirty="0" err="1">
                <a:latin typeface="Arial" charset="0"/>
              </a:rPr>
              <a:t>det</a:t>
            </a:r>
            <a:r>
              <a:rPr lang="en-US" sz="2000" dirty="0">
                <a:latin typeface="Arial" charset="0"/>
              </a:rPr>
              <a:t>(P) &gt; 0</a:t>
            </a: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Example: Force optimal control of mass position</a:t>
            </a:r>
            <a:endParaRPr lang="en-US" sz="3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561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9788544"/>
              </p:ext>
            </p:extLst>
          </p:nvPr>
        </p:nvGraphicFramePr>
        <p:xfrm>
          <a:off x="569615" y="2303241"/>
          <a:ext cx="5743575" cy="1538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573" name="Equation" r:id="rId3" imgW="2730500" imgH="749300" progId="Equation.DSMT4">
                  <p:embed/>
                </p:oleObj>
              </mc:Choice>
              <mc:Fallback>
                <p:oleObj name="Equation" r:id="rId3" imgW="2730500" imgH="749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9615" y="2303241"/>
                        <a:ext cx="5743575" cy="1538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362386"/>
              </p:ext>
            </p:extLst>
          </p:nvPr>
        </p:nvGraphicFramePr>
        <p:xfrm>
          <a:off x="569615" y="1118172"/>
          <a:ext cx="1681162" cy="41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574" name="Equation" r:id="rId5" imgW="800100" imgH="203200" progId="Equation.DSMT4">
                  <p:embed/>
                </p:oleObj>
              </mc:Choice>
              <mc:Fallback>
                <p:oleObj name="Equation" r:id="rId5" imgW="8001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9615" y="1118172"/>
                        <a:ext cx="1681162" cy="415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Rectangle 27"/>
          <p:cNvSpPr/>
          <p:nvPr/>
        </p:nvSpPr>
        <p:spPr>
          <a:xfrm>
            <a:off x="0" y="621619"/>
            <a:ext cx="86546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the </a:t>
            </a:r>
            <a:r>
              <a:rPr lang="en-US" sz="2000" dirty="0">
                <a:latin typeface="Arial"/>
                <a:cs typeface="Arial"/>
              </a:rPr>
              <a:t>expression for the optimal </a:t>
            </a:r>
            <a:r>
              <a:rPr lang="en-US" sz="2000" dirty="0" smtClean="0">
                <a:latin typeface="Arial"/>
                <a:cs typeface="Arial"/>
              </a:rPr>
              <a:t>gain</a:t>
            </a:r>
            <a:endParaRPr lang="en-US" sz="2000" dirty="0">
              <a:latin typeface="Arial"/>
              <a:cs typeface="Arial"/>
            </a:endParaRPr>
          </a:p>
        </p:txBody>
      </p:sp>
      <p:graphicFrame>
        <p:nvGraphicFramePr>
          <p:cNvPr id="29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1549295"/>
              </p:ext>
            </p:extLst>
          </p:nvPr>
        </p:nvGraphicFramePr>
        <p:xfrm>
          <a:off x="762364" y="4287838"/>
          <a:ext cx="40862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575" name="Equation" r:id="rId7" imgW="1943100" imgH="482600" progId="Equation.3">
                  <p:embed/>
                </p:oleObj>
              </mc:Choice>
              <mc:Fallback>
                <p:oleObj name="Equation" r:id="rId7" imgW="1943100" imgH="482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364" y="4287838"/>
                        <a:ext cx="4086225" cy="990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" name="Title 1"/>
          <p:cNvSpPr txBox="1">
            <a:spLocks/>
          </p:cNvSpPr>
          <p:nvPr/>
        </p:nvSpPr>
        <p:spPr>
          <a:xfrm>
            <a:off x="762364" y="6882"/>
            <a:ext cx="7596554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Example: Force optimal control of mass position</a:t>
            </a:r>
            <a:endParaRPr lang="en-US" sz="3200" b="1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538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build="p" bldLvl="2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102393"/>
            <a:ext cx="2133600" cy="3651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D3DB037-C0BF-F346-BF4C-8BE80A2DF9DA}" type="slidenum">
              <a:rPr lang="en-US">
                <a:solidFill>
                  <a:schemeClr val="bg1"/>
                </a:solidFill>
              </a:rPr>
              <a:pPr/>
              <a:t>36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6882"/>
            <a:ext cx="91440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Optimal control gain design using Matlab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0843" y="746054"/>
            <a:ext cx="8654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In Matlab the optimal gain can be found using the </a:t>
            </a:r>
            <a:r>
              <a:rPr lang="en-US" sz="2000" dirty="0" err="1" smtClean="0">
                <a:solidFill>
                  <a:srgbClr val="3366FF"/>
                </a:solidFill>
                <a:latin typeface="Arial"/>
                <a:cs typeface="Arial"/>
              </a:rPr>
              <a:t>lqr</a:t>
            </a:r>
            <a:r>
              <a:rPr lang="en-US" sz="2000" dirty="0" smtClean="0">
                <a:solidFill>
                  <a:srgbClr val="3366FF"/>
                </a:solidFill>
                <a:latin typeface="Arial"/>
                <a:cs typeface="Arial"/>
              </a:rPr>
              <a:t> </a:t>
            </a:r>
            <a:r>
              <a:rPr lang="en-US" sz="2000" dirty="0" smtClean="0">
                <a:latin typeface="Arial"/>
                <a:cs typeface="Arial"/>
              </a:rPr>
              <a:t>command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The Matlab document page is as follows:</a:t>
            </a:r>
            <a:endParaRPr lang="en-US" sz="2000" dirty="0">
              <a:latin typeface="Arial"/>
              <a:cs typeface="Arial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6610"/>
          <a:stretch/>
        </p:blipFill>
        <p:spPr>
          <a:xfrm>
            <a:off x="0" y="2527442"/>
            <a:ext cx="9144000" cy="433055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19553"/>
            <a:ext cx="25781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38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 bldLvl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825418"/>
            <a:ext cx="88163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The reference </a:t>
            </a:r>
            <a:r>
              <a:rPr lang="en-US" sz="2000" dirty="0" smtClean="0">
                <a:latin typeface="Arial" charset="0"/>
              </a:rPr>
              <a:t>input R</a:t>
            </a:r>
            <a:r>
              <a:rPr lang="en-US" sz="2000" dirty="0">
                <a:latin typeface="Arial" charset="0"/>
              </a:rPr>
              <a:t>(t) </a:t>
            </a:r>
            <a:r>
              <a:rPr lang="en-US" sz="2000" dirty="0" smtClean="0">
                <a:latin typeface="Arial" charset="0"/>
              </a:rPr>
              <a:t>will be processed by the SFC system</a:t>
            </a:r>
            <a:endParaRPr lang="en-US" sz="2000" dirty="0">
              <a:latin typeface="Arial" charset="0"/>
            </a:endParaRPr>
          </a:p>
        </p:txBody>
      </p:sp>
      <p:pic>
        <p:nvPicPr>
          <p:cNvPr id="5" name="Picture 4" descr="StateFeedbackContro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4059" y="1338378"/>
            <a:ext cx="5791940" cy="2556929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6882"/>
            <a:ext cx="91440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Effect of transfer function on reference input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69875" y="3895307"/>
            <a:ext cx="88163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To achieve good tracking of the reference input we require that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8" name="Object 4"/>
          <p:cNvGraphicFramePr>
            <a:graphicFrameLocks noChangeAspect="1"/>
          </p:cNvGraphicFramePr>
          <p:nvPr>
            <p:extLst/>
          </p:nvPr>
        </p:nvGraphicFramePr>
        <p:xfrm>
          <a:off x="988013" y="4448778"/>
          <a:ext cx="1416050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148" name="Equation" r:id="rId4" imgW="673100" imgH="203200" progId="Equation.DSMT4">
                  <p:embed/>
                </p:oleObj>
              </mc:Choice>
              <mc:Fallback>
                <p:oleObj name="Equation" r:id="rId4" imgW="673100" imgH="2032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88013" y="4448778"/>
                        <a:ext cx="1416050" cy="4254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/>
          <p:cNvSpPr/>
          <p:nvPr/>
        </p:nvSpPr>
        <p:spPr>
          <a:xfrm>
            <a:off x="2890943" y="4504896"/>
            <a:ext cx="4284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 charset="0"/>
              </a:rPr>
              <a:t>as</a:t>
            </a:r>
            <a:endParaRPr lang="en-US" dirty="0"/>
          </a:p>
        </p:txBody>
      </p:sp>
      <p:graphicFrame>
        <p:nvGraphicFramePr>
          <p:cNvPr id="10" name="Object 4"/>
          <p:cNvGraphicFramePr>
            <a:graphicFrameLocks noChangeAspect="1"/>
          </p:cNvGraphicFramePr>
          <p:nvPr>
            <p:extLst/>
          </p:nvPr>
        </p:nvGraphicFramePr>
        <p:xfrm>
          <a:off x="3654414" y="4511874"/>
          <a:ext cx="881063" cy="3190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149" name="Equation" r:id="rId6" imgW="419100" imgH="152400" progId="Equation.3">
                  <p:embed/>
                </p:oleObj>
              </mc:Choice>
              <mc:Fallback>
                <p:oleObj name="Equation" r:id="rId6" imgW="419100" imgH="152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4414" y="4511874"/>
                        <a:ext cx="881063" cy="3190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/>
          <p:cNvSpPr/>
          <p:nvPr/>
        </p:nvSpPr>
        <p:spPr>
          <a:xfrm>
            <a:off x="127302" y="4888480"/>
            <a:ext cx="88163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Driving the system with a unit step input, we require the output to be unity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6" name="Object 4"/>
          <p:cNvGraphicFramePr>
            <a:graphicFrameLocks noChangeAspect="1"/>
          </p:cNvGraphicFramePr>
          <p:nvPr>
            <p:extLst/>
          </p:nvPr>
        </p:nvGraphicFramePr>
        <p:xfrm>
          <a:off x="781380" y="5452278"/>
          <a:ext cx="2214562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150" name="Equation" r:id="rId8" imgW="1054100" imgH="279400" progId="Equation.3">
                  <p:embed/>
                </p:oleObj>
              </mc:Choice>
              <mc:Fallback>
                <p:oleObj name="Equation" r:id="rId8" imgW="1054100" imgH="279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81380" y="5452278"/>
                        <a:ext cx="2214562" cy="5857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16"/>
          <p:cNvSpPr/>
          <p:nvPr/>
        </p:nvSpPr>
        <p:spPr>
          <a:xfrm>
            <a:off x="422275" y="6160209"/>
            <a:ext cx="88163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To achieve this we need to scale the reference input by a gain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8" name="Object 4"/>
          <p:cNvGraphicFramePr>
            <a:graphicFrameLocks noChangeAspect="1"/>
          </p:cNvGraphicFramePr>
          <p:nvPr>
            <p:extLst/>
          </p:nvPr>
        </p:nvGraphicFramePr>
        <p:xfrm>
          <a:off x="7943057" y="6161857"/>
          <a:ext cx="373062" cy="398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151" name="Equation" r:id="rId10" imgW="177800" imgH="190500" progId="Equation.DSMT4">
                  <p:embed/>
                </p:oleObj>
              </mc:Choice>
              <mc:Fallback>
                <p:oleObj name="Equation" r:id="rId10" imgW="177800" imgH="1905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43057" y="6161857"/>
                        <a:ext cx="373062" cy="3984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9063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9" grpId="0"/>
      <p:bldP spid="15" grpId="0"/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6882"/>
            <a:ext cx="9144000" cy="6027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smtClean="0">
                <a:latin typeface="Arial" charset="0"/>
              </a:rPr>
              <a:t>Effect of transfer function on reference input</a:t>
            </a:r>
            <a:endParaRPr lang="en-US" sz="3200" b="1" dirty="0">
              <a:latin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1100" y="609600"/>
            <a:ext cx="88163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Using the final value theorem, we require that time output driven by step lends to unity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3" name="Object 4"/>
          <p:cNvGraphicFramePr>
            <a:graphicFrameLocks noChangeAspect="1"/>
          </p:cNvGraphicFramePr>
          <p:nvPr>
            <p:extLst/>
          </p:nvPr>
        </p:nvGraphicFramePr>
        <p:xfrm>
          <a:off x="450071" y="3653674"/>
          <a:ext cx="3844925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565" name="Equation" r:id="rId3" imgW="1828800" imgH="279400" progId="Equation.DSMT4">
                  <p:embed/>
                </p:oleObj>
              </mc:Choice>
              <mc:Fallback>
                <p:oleObj name="Equation" r:id="rId3" imgW="1828800" imgH="279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0071" y="3653674"/>
                        <a:ext cx="3844925" cy="587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9663954"/>
              </p:ext>
            </p:extLst>
          </p:nvPr>
        </p:nvGraphicFramePr>
        <p:xfrm>
          <a:off x="584200" y="2524125"/>
          <a:ext cx="2027238" cy="5603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566" name="Equation" r:id="rId5" imgW="965200" imgH="266700" progId="Equation.DSMT4">
                  <p:embed/>
                </p:oleObj>
              </mc:Choice>
              <mc:Fallback>
                <p:oleObj name="Equation" r:id="rId5" imgW="965200" imgH="2667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4200" y="2524125"/>
                        <a:ext cx="2027238" cy="5603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211614"/>
              </p:ext>
            </p:extLst>
          </p:nvPr>
        </p:nvGraphicFramePr>
        <p:xfrm>
          <a:off x="1998972" y="1039813"/>
          <a:ext cx="2959100" cy="98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567" name="Equation" r:id="rId7" imgW="1409700" imgH="469900" progId="Equation.3">
                  <p:embed/>
                </p:oleObj>
              </mc:Choice>
              <mc:Fallback>
                <p:oleObj name="Equation" r:id="rId7" imgW="1409700" imgH="469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98972" y="1039813"/>
                        <a:ext cx="2959100" cy="9874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Rectangle 16"/>
          <p:cNvSpPr/>
          <p:nvPr/>
        </p:nvSpPr>
        <p:spPr>
          <a:xfrm>
            <a:off x="127302" y="1963975"/>
            <a:ext cx="88163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So to achieve this we will scale the input so that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8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1250314"/>
              </p:ext>
            </p:extLst>
          </p:nvPr>
        </p:nvGraphicFramePr>
        <p:xfrm>
          <a:off x="2981325" y="2433638"/>
          <a:ext cx="2959100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568" name="Equation" r:id="rId9" imgW="1409700" imgH="304800" progId="Equation.DSMT4">
                  <p:embed/>
                </p:oleObj>
              </mc:Choice>
              <mc:Fallback>
                <p:oleObj name="Equation" r:id="rId9" imgW="1409700" imgH="3048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1325" y="2433638"/>
                        <a:ext cx="2959100" cy="6413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18"/>
          <p:cNvSpPr/>
          <p:nvPr/>
        </p:nvSpPr>
        <p:spPr>
          <a:xfrm>
            <a:off x="127302" y="3120793"/>
            <a:ext cx="88163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Substituting in the transfer function for the SFC system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20" name="Object 4"/>
          <p:cNvGraphicFramePr>
            <a:graphicFrameLocks noChangeAspect="1"/>
          </p:cNvGraphicFramePr>
          <p:nvPr>
            <p:extLst/>
          </p:nvPr>
        </p:nvGraphicFramePr>
        <p:xfrm>
          <a:off x="327650" y="4377609"/>
          <a:ext cx="4803775" cy="642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569" name="Equation" r:id="rId11" imgW="2286000" imgH="304800" progId="Equation.3">
                  <p:embed/>
                </p:oleObj>
              </mc:Choice>
              <mc:Fallback>
                <p:oleObj name="Equation" r:id="rId11" imgW="2286000" imgH="304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650" y="4377609"/>
                        <a:ext cx="4803775" cy="6429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4"/>
          <p:cNvGraphicFramePr>
            <a:graphicFrameLocks noChangeAspect="1"/>
          </p:cNvGraphicFramePr>
          <p:nvPr>
            <p:extLst/>
          </p:nvPr>
        </p:nvGraphicFramePr>
        <p:xfrm>
          <a:off x="5265738" y="4378325"/>
          <a:ext cx="3201987" cy="509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570" name="Equation" r:id="rId13" imgW="1524000" imgH="241300" progId="Equation.DSMT4">
                  <p:embed/>
                </p:oleObj>
              </mc:Choice>
              <mc:Fallback>
                <p:oleObj name="Equation" r:id="rId13" imgW="1524000" imgH="2413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65738" y="4378325"/>
                        <a:ext cx="3201987" cy="509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8994771"/>
              </p:ext>
            </p:extLst>
          </p:nvPr>
        </p:nvGraphicFramePr>
        <p:xfrm>
          <a:off x="327650" y="5384006"/>
          <a:ext cx="3605212" cy="725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571" name="Equation" r:id="rId15" imgW="1714500" imgH="342900" progId="Equation.3">
                  <p:embed/>
                </p:oleObj>
              </mc:Choice>
              <mc:Fallback>
                <p:oleObj name="Equation" r:id="rId15" imgW="1714500" imgH="342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650" y="5384006"/>
                        <a:ext cx="3605212" cy="725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Rectangle 23"/>
          <p:cNvSpPr/>
          <p:nvPr/>
        </p:nvSpPr>
        <p:spPr>
          <a:xfrm>
            <a:off x="127302" y="6150114"/>
            <a:ext cx="88163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>
                <a:latin typeface="Arial" charset="0"/>
              </a:rPr>
              <a:t>W</a:t>
            </a:r>
            <a:r>
              <a:rPr lang="en-US" sz="2000" dirty="0" smtClean="0">
                <a:latin typeface="Arial" charset="0"/>
              </a:rPr>
              <a:t>e need to scale the reference input by this value to ensure unity DC gain of the SFC system</a:t>
            </a:r>
            <a:endParaRPr lang="en-US" sz="2000" dirty="0">
              <a:latin typeface="Arial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60323" y="5075425"/>
            <a:ext cx="88163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This leads to an expression for the scaling</a:t>
            </a:r>
            <a:endParaRPr lang="en-US" sz="20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224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7" grpId="0"/>
      <p:bldP spid="19" grpId="0"/>
      <p:bldP spid="24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1181325" y="1772139"/>
            <a:ext cx="6682154" cy="2930769"/>
          </a:xfrm>
        </p:spPr>
        <p:txBody>
          <a:bodyPr>
            <a:normAutofit fontScale="90000"/>
          </a:bodyPr>
          <a:lstStyle/>
          <a:p>
            <a:r>
              <a:rPr lang="en-GB" sz="3323" b="1" dirty="0" smtId="1">
                <a:solidFill>
                  <a:srgbClr val="FF3300"/>
                </a:solidFill>
              </a:rPr>
              <a:t>ROCO218</a:t>
            </a:r>
            <a:r>
              <a:rPr lang="en-GB" sz="3323" b="1" dirty="0">
                <a:solidFill>
                  <a:srgbClr val="FF3300"/>
                </a:solidFill>
              </a:rPr>
              <a:t>: Control Engineering</a:t>
            </a:r>
            <a:br>
              <a:rPr lang="en-GB" sz="3323" b="1" dirty="0">
                <a:solidFill>
                  <a:srgbClr val="FF3300"/>
                </a:solidFill>
              </a:rPr>
            </a:br>
            <a:r>
              <a:rPr lang="en-GB" sz="3323" b="1" dirty="0">
                <a:solidFill>
                  <a:srgbClr val="FF3300"/>
                </a:solidFill>
              </a:rPr>
              <a:t>Dr Ian Howard</a:t>
            </a:r>
            <a:br>
              <a:rPr lang="en-GB" sz="3323" b="1" dirty="0">
                <a:solidFill>
                  <a:srgbClr val="FF3300"/>
                </a:solidFill>
              </a:rPr>
            </a:br>
            <a:r>
              <a:rPr lang="en-GB" sz="3323" i="1" dirty="0">
                <a:solidFill>
                  <a:srgbClr val="FF3300"/>
                </a:solidFill>
              </a:rPr>
              <a:t/>
            </a:r>
            <a:br>
              <a:rPr lang="en-GB" sz="3323" i="1" dirty="0">
                <a:solidFill>
                  <a:srgbClr val="FF3300"/>
                </a:solidFill>
              </a:rPr>
            </a:br>
            <a:r>
              <a:rPr lang="en-GB" sz="3323" dirty="0"/>
              <a:t>Lecture </a:t>
            </a:r>
            <a:r>
              <a:rPr lang="en-GB" sz="3323" dirty="0" smtClean="0"/>
              <a:t>8</a:t>
            </a:r>
            <a:r>
              <a:rPr lang="en-GB" sz="3323" dirty="0"/>
              <a:t/>
            </a:r>
            <a:br>
              <a:rPr lang="en-GB" sz="3323" dirty="0"/>
            </a:br>
            <a:r>
              <a:rPr lang="en-GB" sz="3323" dirty="0"/>
              <a:t/>
            </a:r>
            <a:br>
              <a:rPr lang="en-GB" sz="3323" dirty="0"/>
            </a:br>
            <a:r>
              <a:rPr lang="en-GB" sz="3323" dirty="0"/>
              <a:t>Integral action</a:t>
            </a:r>
          </a:p>
        </p:txBody>
      </p:sp>
    </p:spTree>
    <p:extLst>
      <p:ext uri="{BB962C8B-B14F-4D97-AF65-F5344CB8AC3E}">
        <p14:creationId xmlns:p14="http://schemas.microsoft.com/office/powerpoint/2010/main" val="1077462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35016" y="4203667"/>
            <a:ext cx="9144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Scaling the input reference a good practice to ensure output reaches the input target</a:t>
            </a:r>
          </a:p>
          <a:p>
            <a:pPr marL="316531" indent="-316531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However with pure SFC we </a:t>
            </a:r>
            <a:r>
              <a:rPr lang="en-US" sz="2000" dirty="0">
                <a:latin typeface="Arial" charset="0"/>
              </a:rPr>
              <a:t>do not make use the system output Y(t</a:t>
            </a:r>
            <a:r>
              <a:rPr lang="en-US" sz="2000" dirty="0" smtClean="0">
                <a:latin typeface="Arial" charset="0"/>
              </a:rPr>
              <a:t>)!</a:t>
            </a:r>
            <a:endParaRPr lang="en-US" sz="2000" dirty="0">
              <a:latin typeface="Arial" charset="0"/>
            </a:endParaRPr>
          </a:p>
          <a:p>
            <a:pPr marL="316531" indent="-316531">
              <a:buFont typeface="Arial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If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we don</a:t>
            </a:r>
            <a:r>
              <a:rPr lang="mr-IN" sz="20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t use the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output, the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system will need to be calibrated to operate well</a:t>
            </a:r>
          </a:p>
          <a:p>
            <a:pPr marL="316531" indent="-316531">
              <a:buFont typeface="Arial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Therefore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requiring we have an exact process model is undesirable!</a:t>
            </a:r>
          </a:p>
        </p:txBody>
      </p:sp>
      <p:pic>
        <p:nvPicPr>
          <p:cNvPr id="16" name="Picture 15" descr="StateFeedbackContro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2513" y="873103"/>
            <a:ext cx="7135110" cy="3236904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959741" y="3869"/>
            <a:ext cx="701220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>
                <a:latin typeface="Arial" charset="0"/>
              </a:rPr>
              <a:t>State space feedback control</a:t>
            </a:r>
          </a:p>
        </p:txBody>
      </p:sp>
    </p:spTree>
    <p:extLst>
      <p:ext uri="{BB962C8B-B14F-4D97-AF65-F5344CB8AC3E}">
        <p14:creationId xmlns:p14="http://schemas.microsoft.com/office/powerpoint/2010/main" val="136284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1065898" y="0"/>
            <a:ext cx="701220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>
                <a:latin typeface="Arial" charset="0"/>
              </a:rPr>
              <a:t>Integral action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259645" y="4162255"/>
            <a:ext cx="853266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Remember one of the primary uses of feedback is to allow good performance in the presence of uncertainty!</a:t>
            </a:r>
          </a:p>
          <a:p>
            <a:pPr marL="316531" indent="-316531">
              <a:buFont typeface="Arial"/>
              <a:buChar char="•"/>
            </a:pPr>
            <a:r>
              <a:rPr lang="en-US" sz="2000" dirty="0" smtClean="0">
                <a:latin typeface="Arial" charset="0"/>
              </a:rPr>
              <a:t>So we can use </a:t>
            </a:r>
            <a:r>
              <a:rPr lang="en-US" sz="2000" dirty="0">
                <a:latin typeface="Arial" charset="0"/>
              </a:rPr>
              <a:t>integral </a:t>
            </a:r>
            <a:r>
              <a:rPr lang="en-US" sz="2000" dirty="0" smtClean="0">
                <a:latin typeface="Arial" charset="0"/>
              </a:rPr>
              <a:t>feedback to make use of the output </a:t>
            </a:r>
            <a:endParaRPr lang="en-US" sz="2000" dirty="0">
              <a:latin typeface="Arial" charset="0"/>
            </a:endParaRPr>
          </a:p>
          <a:p>
            <a:pPr marL="316531" indent="-316531">
              <a:buFont typeface="Arial"/>
              <a:buChar char="•"/>
            </a:pPr>
            <a:r>
              <a:rPr lang="en-US" sz="2000" dirty="0">
                <a:latin typeface="Arial" charset="0"/>
              </a:rPr>
              <a:t>Here the controller uses an integrator to achieve zero steady state error</a:t>
            </a:r>
          </a:p>
          <a:p>
            <a:pPr marL="316531" indent="-316531">
              <a:buFont typeface="Arial"/>
              <a:buChar char="•"/>
            </a:pPr>
            <a:r>
              <a:rPr lang="en-US" sz="2000" dirty="0">
                <a:latin typeface="Arial" charset="0"/>
              </a:rPr>
              <a:t>To achieve integral feedback we create a state within the controller that computes the integral of the error signal</a:t>
            </a:r>
          </a:p>
          <a:p>
            <a:pPr marL="316531" indent="-316531">
              <a:buFont typeface="Arial"/>
              <a:buChar char="•"/>
            </a:pPr>
            <a:r>
              <a:rPr lang="en-US" sz="2000" dirty="0">
                <a:latin typeface="Arial" charset="0"/>
              </a:rPr>
              <a:t>This is is then used as a feedback term as denoted by the green path on the schematic above</a:t>
            </a:r>
          </a:p>
        </p:txBody>
      </p:sp>
      <p:pic>
        <p:nvPicPr>
          <p:cNvPr id="2" name="Picture 1" descr="IntegralAc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1693" y="1000670"/>
            <a:ext cx="8440615" cy="2779476"/>
          </a:xfrm>
          <a:prstGeom prst="rect">
            <a:avLst/>
          </a:prstGeom>
        </p:spPr>
      </p:pic>
      <p:graphicFrame>
        <p:nvGraphicFramePr>
          <p:cNvPr id="6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4556754"/>
              </p:ext>
            </p:extLst>
          </p:nvPr>
        </p:nvGraphicFramePr>
        <p:xfrm>
          <a:off x="1267203" y="1000670"/>
          <a:ext cx="2020888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2222" name="Equation" r:id="rId4" imgW="1041400" imgH="241300" progId="Equation.3">
                  <p:embed/>
                </p:oleObj>
              </mc:Choice>
              <mc:Fallback>
                <p:oleObj name="Equation" r:id="rId4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67203" y="1000670"/>
                        <a:ext cx="2020888" cy="455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7603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826477"/>
            <a:ext cx="9143999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6531" indent="-316531">
              <a:buFont typeface="Arial"/>
              <a:buChar char="•"/>
            </a:pPr>
            <a:r>
              <a:rPr lang="en-US" sz="2000" dirty="0">
                <a:latin typeface="Arial" charset="0"/>
              </a:rPr>
              <a:t>To achieve integral feedback we augment the system by adding another state Z</a:t>
            </a:r>
          </a:p>
          <a:p>
            <a:pPr marL="316531" indent="-316531">
              <a:buFont typeface="Arial"/>
              <a:buChar char="•"/>
            </a:pPr>
            <a:r>
              <a:rPr lang="en-US" sz="2000" dirty="0">
                <a:latin typeface="Arial" charset="0"/>
              </a:rPr>
              <a:t>The state Z is the integral of the error between the desired output R(t) and actual output Y(t)</a:t>
            </a:r>
          </a:p>
          <a:p>
            <a:pPr marL="316531" indent="-316531">
              <a:buFont typeface="Arial"/>
              <a:buChar char="•"/>
            </a:pPr>
            <a:r>
              <a:rPr lang="en-US" sz="2000" dirty="0">
                <a:latin typeface="Arial" charset="0"/>
              </a:rPr>
              <a:t>Thus the standard state space equation</a:t>
            </a:r>
          </a:p>
        </p:txBody>
      </p:sp>
      <p:graphicFrame>
        <p:nvGraphicFramePr>
          <p:cNvPr id="7" name="Object 4"/>
          <p:cNvGraphicFramePr>
            <a:graphicFrameLocks noChangeAspect="1"/>
          </p:cNvGraphicFramePr>
          <p:nvPr>
            <p:extLst/>
          </p:nvPr>
        </p:nvGraphicFramePr>
        <p:xfrm>
          <a:off x="838787" y="4134312"/>
          <a:ext cx="3279531" cy="1003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985" name="Equation" r:id="rId3" imgW="1689100" imgH="533400" progId="Equation.DSMT4">
                  <p:embed/>
                </p:oleObj>
              </mc:Choice>
              <mc:Fallback>
                <p:oleObj name="Equation" r:id="rId3" imgW="1689100" imgH="5334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787" y="4134312"/>
                        <a:ext cx="3279531" cy="100378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4"/>
          <p:cNvGraphicFramePr>
            <a:graphicFrameLocks noChangeAspect="1"/>
          </p:cNvGraphicFramePr>
          <p:nvPr>
            <p:extLst/>
          </p:nvPr>
        </p:nvGraphicFramePr>
        <p:xfrm>
          <a:off x="4601731" y="4182670"/>
          <a:ext cx="2045677" cy="955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986" name="Equation" r:id="rId5" imgW="1054100" imgH="508000" progId="Equation.3">
                  <p:embed/>
                </p:oleObj>
              </mc:Choice>
              <mc:Fallback>
                <p:oleObj name="Equation" r:id="rId5" imgW="1054100" imgH="5080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01731" y="4182670"/>
                        <a:ext cx="2045677" cy="955431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4"/>
          <p:cNvGraphicFramePr>
            <a:graphicFrameLocks noChangeAspect="1"/>
          </p:cNvGraphicFramePr>
          <p:nvPr>
            <p:extLst/>
          </p:nvPr>
        </p:nvGraphicFramePr>
        <p:xfrm>
          <a:off x="896819" y="2539521"/>
          <a:ext cx="2639158" cy="788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987" name="Equation" r:id="rId7" imgW="1358900" imgH="419100" progId="Equation.3">
                  <p:embed/>
                </p:oleObj>
              </mc:Choice>
              <mc:Fallback>
                <p:oleObj name="Equation" r:id="rId7" imgW="13589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6819" y="2539521"/>
                        <a:ext cx="2639158" cy="78837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147169" y="3550232"/>
            <a:ext cx="79422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augmented with the state Z becomes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47169" y="5342676"/>
            <a:ext cx="794229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 charset="0"/>
              </a:rPr>
              <a:t>Using feedback </a:t>
            </a:r>
            <a:r>
              <a:rPr lang="en-US" sz="2000" dirty="0" smtClean="0">
                <a:latin typeface="Arial" charset="0"/>
              </a:rPr>
              <a:t>control if the augmented state we see that</a:t>
            </a:r>
            <a:endParaRPr lang="en-US" sz="2000" dirty="0">
              <a:latin typeface="Arial" charset="0"/>
            </a:endParaRPr>
          </a:p>
        </p:txBody>
      </p:sp>
      <p:graphicFrame>
        <p:nvGraphicFramePr>
          <p:cNvPr id="12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6274419"/>
              </p:ext>
            </p:extLst>
          </p:nvPr>
        </p:nvGraphicFramePr>
        <p:xfrm>
          <a:off x="838787" y="5926138"/>
          <a:ext cx="2020888" cy="455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988" name="Equation" r:id="rId9" imgW="1041400" imgH="241300" progId="Equation.3">
                  <p:embed/>
                </p:oleObj>
              </mc:Choice>
              <mc:Fallback>
                <p:oleObj name="Equation" r:id="rId9" imgW="10414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787" y="5926138"/>
                        <a:ext cx="2020888" cy="4556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itle 1"/>
          <p:cNvSpPr txBox="1">
            <a:spLocks/>
          </p:cNvSpPr>
          <p:nvPr/>
        </p:nvSpPr>
        <p:spPr>
          <a:xfrm>
            <a:off x="1065898" y="0"/>
            <a:ext cx="7012204" cy="556355"/>
          </a:xfrm>
          <a:prstGeom prst="rect">
            <a:avLst/>
          </a:prstGeom>
        </p:spPr>
        <p:txBody>
          <a:bodyPr vert="horz" lIns="84406" tIns="42203" rIns="84406" bIns="42203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54" b="1" dirty="0">
                <a:latin typeface="Arial" charset="0"/>
              </a:rPr>
              <a:t>Integral action</a:t>
            </a:r>
          </a:p>
        </p:txBody>
      </p:sp>
    </p:spTree>
    <p:extLst>
      <p:ext uri="{BB962C8B-B14F-4D97-AF65-F5344CB8AC3E}">
        <p14:creationId xmlns:p14="http://schemas.microsoft.com/office/powerpoint/2010/main" val="113278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bldLvl="2"/>
      <p:bldP spid="10" grpId="0" build="p" bldLvl="2"/>
      <p:bldP spid="11" grpId="0" build="p" bldLvl="2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2513</TotalTime>
  <Words>1520</Words>
  <Application>Microsoft Macintosh PowerPoint</Application>
  <PresentationFormat>On-screen Show (4:3)</PresentationFormat>
  <Paragraphs>182</Paragraphs>
  <Slides>36</Slides>
  <Notes>4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Office Theme</vt:lpstr>
      <vt:lpstr>Equation</vt:lpstr>
      <vt:lpstr>Microsoft Equation</vt:lpstr>
      <vt:lpstr>MathType 6.0 Equation</vt:lpstr>
      <vt:lpstr>ROCO218: Control Engineering Dr Ian Howard   Lecture 8  Transfer function of a SFC system</vt:lpstr>
      <vt:lpstr>PowerPoint Presentation</vt:lpstr>
      <vt:lpstr>PowerPoint Presentation</vt:lpstr>
      <vt:lpstr>PowerPoint Presentation</vt:lpstr>
      <vt:lpstr>PowerPoint Presentation</vt:lpstr>
      <vt:lpstr>ROCO218: Control Engineering Dr Ian Howard  Lecture 8  Integral 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ROCO218: Control Engineering    Integral control exam solutions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ROCO218: Control Engineering Dr Ian Howard  Lecture 8  Optimal control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ROCO218: Control Engineering  Lecture 9  Observer design</dc:title>
  <dc:creator>Ian Howard</dc:creator>
  <cp:lastModifiedBy>Ian Howard</cp:lastModifiedBy>
  <cp:revision>270</cp:revision>
  <dcterms:created xsi:type="dcterms:W3CDTF">2017-02-03T03:59:45Z</dcterms:created>
  <dcterms:modified xsi:type="dcterms:W3CDTF">2018-04-16T19:46:18Z</dcterms:modified>
</cp:coreProperties>
</file>

<file path=docProps/thumbnail.jpeg>
</file>